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1"/>
  </p:sldMasterIdLst>
  <p:notesMasterIdLst>
    <p:notesMasterId r:id="rId37"/>
  </p:notesMasterIdLst>
  <p:sldIdLst>
    <p:sldId id="256" r:id="rId2"/>
    <p:sldId id="266" r:id="rId3"/>
    <p:sldId id="257" r:id="rId4"/>
    <p:sldId id="260" r:id="rId5"/>
    <p:sldId id="268" r:id="rId6"/>
    <p:sldId id="269" r:id="rId7"/>
    <p:sldId id="263" r:id="rId8"/>
    <p:sldId id="271" r:id="rId9"/>
    <p:sldId id="270" r:id="rId10"/>
    <p:sldId id="272" r:id="rId11"/>
    <p:sldId id="273" r:id="rId12"/>
    <p:sldId id="275" r:id="rId13"/>
    <p:sldId id="277" r:id="rId14"/>
    <p:sldId id="276" r:id="rId15"/>
    <p:sldId id="279" r:id="rId16"/>
    <p:sldId id="280" r:id="rId17"/>
    <p:sldId id="282" r:id="rId18"/>
    <p:sldId id="283" r:id="rId19"/>
    <p:sldId id="284" r:id="rId20"/>
    <p:sldId id="285" r:id="rId21"/>
    <p:sldId id="281" r:id="rId22"/>
    <p:sldId id="278" r:id="rId23"/>
    <p:sldId id="286" r:id="rId24"/>
    <p:sldId id="287" r:id="rId25"/>
    <p:sldId id="288" r:id="rId26"/>
    <p:sldId id="289" r:id="rId27"/>
    <p:sldId id="290" r:id="rId28"/>
    <p:sldId id="291" r:id="rId29"/>
    <p:sldId id="292" r:id="rId30"/>
    <p:sldId id="294" r:id="rId31"/>
    <p:sldId id="293" r:id="rId32"/>
    <p:sldId id="298" r:id="rId33"/>
    <p:sldId id="295" r:id="rId34"/>
    <p:sldId id="296" r:id="rId35"/>
    <p:sldId id="297"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783" autoAdjust="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29B5D-D556-4D68-A21D-A9D3588464AA}" type="datetimeFigureOut">
              <a:rPr lang="es-CO" smtClean="0"/>
              <a:pPr/>
              <a:t>02/11/2015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B5E30-AD0E-40A6-9DB5-EE9B4A8E15F8}" type="slidenum">
              <a:rPr lang="es-CO" smtClean="0"/>
              <a:pPr/>
              <a:t>‹Nº›</a:t>
            </a:fld>
            <a:endParaRPr lang="es-CO"/>
          </a:p>
        </p:txBody>
      </p:sp>
    </p:spTree>
    <p:extLst>
      <p:ext uri="{BB962C8B-B14F-4D97-AF65-F5344CB8AC3E}">
        <p14:creationId xmlns:p14="http://schemas.microsoft.com/office/powerpoint/2010/main" val="69445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61B5E30-AD0E-40A6-9DB5-EE9B4A8E15F8}" type="slidenum">
              <a:rPr lang="es-CO" smtClean="0"/>
              <a:pPr/>
              <a:t>1</a:t>
            </a:fld>
            <a:endParaRPr lang="es-CO"/>
          </a:p>
        </p:txBody>
      </p:sp>
    </p:spTree>
    <p:extLst>
      <p:ext uri="{BB962C8B-B14F-4D97-AF65-F5344CB8AC3E}">
        <p14:creationId xmlns:p14="http://schemas.microsoft.com/office/powerpoint/2010/main" val="206170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61B5E30-AD0E-40A6-9DB5-EE9B4A8E15F8}" type="slidenum">
              <a:rPr lang="es-CO" smtClean="0"/>
              <a:pPr/>
              <a:t>6</a:t>
            </a:fld>
            <a:endParaRPr lang="es-CO"/>
          </a:p>
        </p:txBody>
      </p:sp>
    </p:spTree>
    <p:extLst>
      <p:ext uri="{BB962C8B-B14F-4D97-AF65-F5344CB8AC3E}">
        <p14:creationId xmlns:p14="http://schemas.microsoft.com/office/powerpoint/2010/main" val="402656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61B5E30-AD0E-40A6-9DB5-EE9B4A8E15F8}" type="slidenum">
              <a:rPr lang="es-CO" smtClean="0"/>
              <a:pPr/>
              <a:t>17</a:t>
            </a:fld>
            <a:endParaRPr lang="es-CO"/>
          </a:p>
        </p:txBody>
      </p:sp>
    </p:spTree>
    <p:extLst>
      <p:ext uri="{BB962C8B-B14F-4D97-AF65-F5344CB8AC3E}">
        <p14:creationId xmlns:p14="http://schemas.microsoft.com/office/powerpoint/2010/main" val="349997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FDC4125-9573-4068-87F5-2141614727B9}" type="datetimeFigureOut">
              <a:rPr lang="es-CO" smtClean="0"/>
              <a:pPr/>
              <a:t>02/11/2015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D9787C3-B295-45FD-A3F7-1A357596AFD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FDC4125-9573-4068-87F5-2141614727B9}" type="datetimeFigureOut">
              <a:rPr lang="es-CO" smtClean="0"/>
              <a:pPr/>
              <a:t>02/11/2015</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CD9787C3-B295-45FD-A3F7-1A357596AFD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FDC4125-9573-4068-87F5-2141614727B9}" type="datetimeFigureOut">
              <a:rPr lang="es-CO" smtClean="0"/>
              <a:pPr/>
              <a:t>02/11/2015</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D9787C3-B295-45FD-A3F7-1A357596AFDF}" type="slidenum">
              <a:rPr lang="es-CO" smtClean="0"/>
              <a:pPr/>
              <a:t>‹Nº›</a:t>
            </a:fld>
            <a:endParaRPr lang="es-CO"/>
          </a:p>
        </p:txBody>
      </p:sp>
    </p:spTree>
  </p:cSld>
  <p:clrMap bg1="dk1" tx1="lt1" bg2="dk2" tx2="lt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cali@saycoacinpro.org.co"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09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8229600" cy="995710"/>
          </a:xfrm>
        </p:spPr>
        <p:txBody>
          <a:bodyPr/>
          <a:lstStyle/>
          <a:p>
            <a:pPr algn="ctr"/>
            <a:r>
              <a:rPr lang="es-CO" b="1" i="1" dirty="0" smtClean="0">
                <a:solidFill>
                  <a:schemeClr val="accent4">
                    <a:lumMod val="60000"/>
                    <a:lumOff val="40000"/>
                  </a:schemeClr>
                </a:solidFill>
                <a:latin typeface="Georgia" pitchFamily="18" charset="0"/>
              </a:rPr>
              <a:t>DERECHO SOCIAL</a:t>
            </a:r>
            <a:endParaRPr lang="es-CO"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5800" y="1196752"/>
            <a:ext cx="3670176" cy="4810348"/>
          </a:xfrm>
        </p:spPr>
        <p:txBody>
          <a:bodyPr>
            <a:normAutofit fontScale="25000" lnSpcReduction="20000"/>
          </a:bodyPr>
          <a:lstStyle/>
          <a:p>
            <a:pPr algn="just" fontAlgn="base"/>
            <a:r>
              <a:rPr lang="es-CO" sz="8000" i="0" dirty="0">
                <a:solidFill>
                  <a:schemeClr val="bg1"/>
                </a:solidFill>
                <a:latin typeface="Arial" pitchFamily="34" charset="0"/>
                <a:cs typeface="Arial" pitchFamily="34" charset="0"/>
              </a:rPr>
              <a:t>Los derechos son los encargados de representar el orden institucional de un lugar determinado y se ocupan de alguna manera de regular los comportamientos de los individuos que viven en una comunidad, permitiendo resolver los conflictos sociales que susciten.</a:t>
            </a:r>
          </a:p>
          <a:p>
            <a:pPr algn="just" fontAlgn="base"/>
            <a:r>
              <a:rPr lang="es-CO" sz="8000" i="0" dirty="0">
                <a:solidFill>
                  <a:schemeClr val="bg1"/>
                </a:solidFill>
                <a:latin typeface="Arial" pitchFamily="34" charset="0"/>
                <a:cs typeface="Arial" pitchFamily="34" charset="0"/>
              </a:rPr>
              <a:t>Al derecho se lo puede dividir en diferentes ramas, así nos encontramos con el </a:t>
            </a:r>
            <a:r>
              <a:rPr lang="es-CO" sz="8000" i="0" dirty="0" smtClean="0">
                <a:solidFill>
                  <a:schemeClr val="bg1"/>
                </a:solidFill>
                <a:latin typeface="Arial" pitchFamily="34" charset="0"/>
                <a:cs typeface="Arial" pitchFamily="34" charset="0"/>
              </a:rPr>
              <a:t>Derecho publico, </a:t>
            </a:r>
            <a:r>
              <a:rPr lang="es-CO" sz="8000" i="0" dirty="0">
                <a:solidFill>
                  <a:schemeClr val="bg1"/>
                </a:solidFill>
                <a:latin typeface="Arial" pitchFamily="34" charset="0"/>
                <a:cs typeface="Arial" pitchFamily="34" charset="0"/>
              </a:rPr>
              <a:t>por un lado, el estado interviene como autoridad con facultades coercitivas y el Derecho Privado, en este caso las relaciones jurídicas, se encuentran establecidas por particulares.</a:t>
            </a:r>
          </a:p>
          <a:p>
            <a:r>
              <a:rPr lang="es-CO" i="0" dirty="0"/>
              <a:t/>
            </a:r>
            <a:br>
              <a:rPr lang="es-CO" i="0" dirty="0"/>
            </a:br>
            <a:endParaRPr lang="es-CO" dirty="0"/>
          </a:p>
        </p:txBody>
      </p:sp>
      <p:pic>
        <p:nvPicPr>
          <p:cNvPr id="27650" name="Picture 2" descr="http://consumidoresarg.org.ar/media/uploads/images/pictures/obra_social_big.jpg"/>
          <p:cNvPicPr>
            <a:picLocks noChangeAspect="1" noChangeArrowheads="1"/>
          </p:cNvPicPr>
          <p:nvPr/>
        </p:nvPicPr>
        <p:blipFill>
          <a:blip r:embed="rId2"/>
          <a:srcRect/>
          <a:stretch>
            <a:fillRect/>
          </a:stretch>
        </p:blipFill>
        <p:spPr bwMode="auto">
          <a:xfrm>
            <a:off x="4429124" y="1285860"/>
            <a:ext cx="3810000" cy="4572032"/>
          </a:xfrm>
          <a:prstGeom prst="rect">
            <a:avLst/>
          </a:prstGeom>
          <a:noFill/>
          <a:ln>
            <a:solidFill>
              <a:schemeClr val="bg1"/>
            </a:solidFill>
          </a:ln>
        </p:spPr>
      </p:pic>
    </p:spTree>
    <p:extLst>
      <p:ext uri="{BB962C8B-B14F-4D97-AF65-F5344CB8AC3E}">
        <p14:creationId xmlns:p14="http://schemas.microsoft.com/office/powerpoint/2010/main" val="2837157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i="1" dirty="0" smtClean="0">
                <a:solidFill>
                  <a:schemeClr val="accent4">
                    <a:lumMod val="60000"/>
                    <a:lumOff val="40000"/>
                  </a:schemeClr>
                </a:solidFill>
                <a:latin typeface="Georgia" pitchFamily="18" charset="0"/>
                <a:cs typeface="Arial" pitchFamily="34" charset="0"/>
              </a:rPr>
              <a:t>DERECHO</a:t>
            </a:r>
            <a:r>
              <a:rPr lang="es-CO" b="1" i="1" dirty="0" smtClean="0">
                <a:solidFill>
                  <a:schemeClr val="accent4">
                    <a:lumMod val="60000"/>
                    <a:lumOff val="40000"/>
                  </a:schemeClr>
                </a:solidFill>
                <a:latin typeface="Arial" pitchFamily="34" charset="0"/>
                <a:cs typeface="Arial" pitchFamily="34" charset="0"/>
              </a:rPr>
              <a:t> PUBLICO</a:t>
            </a:r>
            <a:endParaRPr lang="es-CO" b="1" i="1" dirty="0">
              <a:solidFill>
                <a:schemeClr val="accent4">
                  <a:lumMod val="60000"/>
                  <a:lumOff val="40000"/>
                </a:schemeClr>
              </a:solidFill>
              <a:latin typeface="Arial" pitchFamily="34" charset="0"/>
              <a:cs typeface="Arial" pitchFamily="34" charset="0"/>
            </a:endParaRPr>
          </a:p>
        </p:txBody>
      </p:sp>
      <p:sp>
        <p:nvSpPr>
          <p:cNvPr id="3" name="2 Marcador de texto"/>
          <p:cNvSpPr>
            <a:spLocks noGrp="1"/>
          </p:cNvSpPr>
          <p:nvPr>
            <p:ph type="body" idx="2"/>
          </p:nvPr>
        </p:nvSpPr>
        <p:spPr>
          <a:xfrm>
            <a:off x="685800" y="1435100"/>
            <a:ext cx="3526160" cy="4572000"/>
          </a:xfrm>
        </p:spPr>
        <p:txBody>
          <a:bodyPr>
            <a:noAutofit/>
          </a:bodyPr>
          <a:lstStyle/>
          <a:p>
            <a:pPr algn="just"/>
            <a:r>
              <a:rPr lang="es-CO" i="0" dirty="0">
                <a:solidFill>
                  <a:schemeClr val="bg1"/>
                </a:solidFill>
                <a:latin typeface="Arial" pitchFamily="34" charset="0"/>
                <a:cs typeface="Arial" pitchFamily="34" charset="0"/>
              </a:rPr>
              <a:t>Dentro de lo que es el amplio mundo del derecho, encontramos diversas ramas que buscan ser aplicadas a las esferas o tipos de vínculos particulares y específicos que se dan dentro de una sociedad. Así, el derecho público es uno de los derechos más específicos ya que se enmarca en torno a la idea de las relaciones que se establecen entre los individuos (o particulares) y los diferentes órganos públicos que forman parte del Estado, ya sean estos </a:t>
            </a:r>
            <a:r>
              <a:rPr lang="es-CO" i="0" dirty="0" smtClean="0">
                <a:solidFill>
                  <a:schemeClr val="bg1"/>
                </a:solidFill>
                <a:latin typeface="Arial" pitchFamily="34" charset="0"/>
                <a:cs typeface="Arial" pitchFamily="34" charset="0"/>
              </a:rPr>
              <a:t>instituciones de </a:t>
            </a:r>
            <a:r>
              <a:rPr lang="es-CO" i="0" dirty="0">
                <a:solidFill>
                  <a:schemeClr val="bg1"/>
                </a:solidFill>
                <a:latin typeface="Arial" pitchFamily="34" charset="0"/>
                <a:cs typeface="Arial" pitchFamily="34" charset="0"/>
              </a:rPr>
              <a:t>gobierno, jurídicas, administrativas, etc.</a:t>
            </a:r>
            <a:br>
              <a:rPr lang="es-CO" i="0" dirty="0">
                <a:solidFill>
                  <a:schemeClr val="bg1"/>
                </a:solidFill>
                <a:latin typeface="Arial" pitchFamily="34" charset="0"/>
                <a:cs typeface="Arial" pitchFamily="34" charset="0"/>
              </a:rPr>
            </a:br>
            <a:r>
              <a:rPr lang="es-CO" i="0" dirty="0">
                <a:solidFill>
                  <a:schemeClr val="bg1"/>
                </a:solidFill>
                <a:latin typeface="Arial" pitchFamily="34" charset="0"/>
                <a:cs typeface="Arial" pitchFamily="34" charset="0"/>
              </a:rPr>
              <a:t/>
            </a:r>
            <a:br>
              <a:rPr lang="es-CO" i="0" dirty="0">
                <a:solidFill>
                  <a:schemeClr val="bg1"/>
                </a:solidFill>
                <a:latin typeface="Arial" pitchFamily="34" charset="0"/>
                <a:cs typeface="Arial" pitchFamily="34" charset="0"/>
              </a:rPr>
            </a:br>
            <a:endParaRPr lang="es-CO" dirty="0">
              <a:solidFill>
                <a:schemeClr val="bg1"/>
              </a:solidFill>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248472" cy="3600400"/>
          </a:xfrm>
          <a:prstGeom prst="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461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7680960" cy="1066800"/>
          </a:xfrm>
        </p:spPr>
        <p:txBody>
          <a:bodyPr/>
          <a:lstStyle/>
          <a:p>
            <a:pPr algn="ctr"/>
            <a:r>
              <a:rPr lang="es-CO" sz="4000" b="1" dirty="0" smtClean="0">
                <a:solidFill>
                  <a:schemeClr val="accent4">
                    <a:lumMod val="60000"/>
                    <a:lumOff val="40000"/>
                  </a:schemeClr>
                </a:solidFill>
                <a:latin typeface="Georgia" pitchFamily="18" charset="0"/>
              </a:rPr>
              <a:t>DERECHO COMERCIAL</a:t>
            </a:r>
            <a:endParaRPr lang="es-CO" sz="4000" b="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5800" y="980728"/>
            <a:ext cx="3238128" cy="5256584"/>
          </a:xfrm>
        </p:spPr>
        <p:txBody>
          <a:bodyPr>
            <a:normAutofit fontScale="92500" lnSpcReduction="20000"/>
          </a:bodyPr>
          <a:lstStyle/>
          <a:p>
            <a:pPr algn="just"/>
            <a:r>
              <a:rPr lang="es-CO" sz="1800" i="0" dirty="0">
                <a:solidFill>
                  <a:schemeClr val="bg1"/>
                </a:solidFill>
                <a:latin typeface="Arial" pitchFamily="34" charset="0"/>
                <a:cs typeface="Arial" pitchFamily="34" charset="0"/>
              </a:rPr>
              <a:t>También conocido como derecho </a:t>
            </a:r>
            <a:r>
              <a:rPr lang="es-CO" sz="1800" i="0" dirty="0" smtClean="0">
                <a:solidFill>
                  <a:schemeClr val="bg1"/>
                </a:solidFill>
                <a:latin typeface="Arial" pitchFamily="34" charset="0"/>
                <a:cs typeface="Arial" pitchFamily="34" charset="0"/>
              </a:rPr>
              <a:t>mercantil, </a:t>
            </a:r>
            <a:r>
              <a:rPr lang="es-CO" sz="1800" i="0" dirty="0">
                <a:solidFill>
                  <a:schemeClr val="bg1"/>
                </a:solidFill>
                <a:latin typeface="Arial" pitchFamily="34" charset="0"/>
                <a:cs typeface="Arial" pitchFamily="34" charset="0"/>
              </a:rPr>
              <a:t>el derecho comercial es aquel grupo o conjunto de leyes y regulaciones que se establecen en el ámbito económico para controlar justamente el tipo de relaciones o vínculos que se puedan dar entre dos o más partes con fines comerciales y de intercambio económico. El derecho comercial es un tipo de derecho particular que agrupa cuestiones administrativas y legales con </a:t>
            </a:r>
            <a:r>
              <a:rPr lang="es-CO" sz="1800" i="0" dirty="0" smtClean="0">
                <a:solidFill>
                  <a:schemeClr val="bg1"/>
                </a:solidFill>
                <a:latin typeface="Arial" pitchFamily="34" charset="0"/>
                <a:cs typeface="Arial" pitchFamily="34" charset="0"/>
              </a:rPr>
              <a:t>procedimientos</a:t>
            </a:r>
            <a:r>
              <a:rPr lang="es-CO" sz="1800" i="0" dirty="0">
                <a:solidFill>
                  <a:schemeClr val="bg1"/>
                </a:solidFill>
                <a:latin typeface="Arial" pitchFamily="34" charset="0"/>
                <a:cs typeface="Arial" pitchFamily="34" charset="0"/>
              </a:rPr>
              <a:t> </a:t>
            </a:r>
            <a:r>
              <a:rPr lang="es-CO" sz="1800" i="0" dirty="0" smtClean="0">
                <a:solidFill>
                  <a:schemeClr val="bg1"/>
                </a:solidFill>
                <a:latin typeface="Arial" pitchFamily="34" charset="0"/>
                <a:cs typeface="Arial" pitchFamily="34" charset="0"/>
              </a:rPr>
              <a:t>fiscales </a:t>
            </a:r>
            <a:r>
              <a:rPr lang="es-CO" sz="1800" i="0" dirty="0">
                <a:solidFill>
                  <a:schemeClr val="bg1"/>
                </a:solidFill>
                <a:latin typeface="Arial" pitchFamily="34" charset="0"/>
                <a:cs typeface="Arial" pitchFamily="34" charset="0"/>
              </a:rPr>
              <a:t>y económicos por lo cual es bastante amplio en comparación con otros tipos de derecho más resumidos o delimitados</a:t>
            </a:r>
            <a:r>
              <a:rPr lang="es-CO" i="0" dirty="0">
                <a:solidFill>
                  <a:schemeClr val="bg1"/>
                </a:solidFill>
                <a:latin typeface="Arial" pitchFamily="34" charset="0"/>
                <a:cs typeface="Arial" pitchFamily="34" charset="0"/>
              </a:rPr>
              <a:t/>
            </a:r>
            <a:br>
              <a:rPr lang="es-CO" i="0" dirty="0">
                <a:solidFill>
                  <a:schemeClr val="bg1"/>
                </a:solidFill>
                <a:latin typeface="Arial" pitchFamily="34" charset="0"/>
                <a:cs typeface="Arial" pitchFamily="34" charset="0"/>
              </a:rPr>
            </a:br>
            <a:endParaRPr lang="es-CO" dirty="0">
              <a:solidFill>
                <a:schemeClr val="bg1"/>
              </a:solidFill>
              <a:latin typeface="Arial" pitchFamily="34" charset="0"/>
              <a:cs typeface="Arial" pitchFamily="34" charset="0"/>
            </a:endParaRPr>
          </a:p>
        </p:txBody>
      </p:sp>
      <p:sp>
        <p:nvSpPr>
          <p:cNvPr id="25602" name="AutoShape 2" descr="Resultado de imagen para derecho comerc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Resultado de imagen para derecho comerc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5606" name="Picture 6" descr="http://www.emporiolegalpanama.com/v1/images/demo/demo-2.jpg"/>
          <p:cNvPicPr>
            <a:picLocks noChangeAspect="1" noChangeArrowheads="1"/>
          </p:cNvPicPr>
          <p:nvPr/>
        </p:nvPicPr>
        <p:blipFill>
          <a:blip r:embed="rId2"/>
          <a:srcRect/>
          <a:stretch>
            <a:fillRect/>
          </a:stretch>
        </p:blipFill>
        <p:spPr bwMode="auto">
          <a:xfrm>
            <a:off x="4572000" y="1714488"/>
            <a:ext cx="3428978" cy="2476501"/>
          </a:xfrm>
          <a:prstGeom prst="rect">
            <a:avLst/>
          </a:prstGeom>
          <a:noFill/>
          <a:ln>
            <a:solidFill>
              <a:schemeClr val="bg1"/>
            </a:solidFill>
          </a:ln>
        </p:spPr>
      </p:pic>
    </p:spTree>
    <p:extLst>
      <p:ext uri="{BB962C8B-B14F-4D97-AF65-F5344CB8AC3E}">
        <p14:creationId xmlns:p14="http://schemas.microsoft.com/office/powerpoint/2010/main" val="389594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2714762" y="4725144"/>
            <a:ext cx="3097322"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LA</a:t>
            </a: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DIAN </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81177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4000" dirty="0" smtClean="0">
                <a:latin typeface="Georgia" pitchFamily="18" charset="0"/>
              </a:rPr>
              <a:t>LA DIAN</a:t>
            </a:r>
            <a:endParaRPr lang="es-CO" sz="4000" dirty="0">
              <a:latin typeface="Georgia" pitchFamily="18" charset="0"/>
            </a:endParaRPr>
          </a:p>
        </p:txBody>
      </p:sp>
      <p:sp>
        <p:nvSpPr>
          <p:cNvPr id="3" name="2 Marcador de texto"/>
          <p:cNvSpPr>
            <a:spLocks noGrp="1"/>
          </p:cNvSpPr>
          <p:nvPr>
            <p:ph type="body" idx="2"/>
          </p:nvPr>
        </p:nvSpPr>
        <p:spPr>
          <a:xfrm>
            <a:off x="755576" y="1340768"/>
            <a:ext cx="3166120" cy="4572000"/>
          </a:xfrm>
        </p:spPr>
        <p:txBody>
          <a:bodyPr>
            <a:noAutofit/>
          </a:bodyPr>
          <a:lstStyle/>
          <a:p>
            <a:pPr algn="just"/>
            <a:r>
              <a:rPr lang="es-CO" sz="2000" i="0" dirty="0">
                <a:solidFill>
                  <a:schemeClr val="bg1"/>
                </a:solidFill>
                <a:latin typeface="Georgia" pitchFamily="18" charset="0"/>
              </a:rPr>
              <a:t>Las siglas DIAN significa (Dirección de Impuestos y Aduanas Nacionales)</a:t>
            </a:r>
            <a:br>
              <a:rPr lang="es-CO" sz="2000" i="0" dirty="0">
                <a:solidFill>
                  <a:schemeClr val="bg1"/>
                </a:solidFill>
                <a:latin typeface="Georgia" pitchFamily="18" charset="0"/>
              </a:rPr>
            </a:br>
            <a:r>
              <a:rPr lang="es-CO" sz="2000" i="0" dirty="0">
                <a:solidFill>
                  <a:schemeClr val="bg1"/>
                </a:solidFill>
                <a:latin typeface="Georgia" pitchFamily="18" charset="0"/>
              </a:rPr>
              <a:t>Entidad encargada de garantizar el cumplimiento de las obligaciones tributarias aduaneras y cambiarias en Colombia y, facilita las operaciones de comercio nacional e </a:t>
            </a:r>
            <a:r>
              <a:rPr lang="es-CO" sz="2000" i="0" dirty="0" smtClean="0">
                <a:solidFill>
                  <a:schemeClr val="bg1"/>
                </a:solidFill>
                <a:latin typeface="Georgia" pitchFamily="18" charset="0"/>
              </a:rPr>
              <a:t>internacional</a:t>
            </a:r>
            <a:r>
              <a:rPr lang="es-CO" sz="2000" i="0" dirty="0" smtClean="0">
                <a:latin typeface="Georgia" pitchFamily="18" charset="0"/>
              </a:rPr>
              <a:t>..</a:t>
            </a:r>
            <a:endParaRPr lang="es-CO" sz="2000" dirty="0">
              <a:latin typeface="Georgia" pitchFamily="18" charset="0"/>
            </a:endParaRP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95936" y="1844824"/>
            <a:ext cx="5004048" cy="2032895"/>
          </a:xfrm>
          <a:ln>
            <a:solidFill>
              <a:schemeClr val="bg1"/>
            </a:solidFill>
          </a:ln>
        </p:spPr>
      </p:pic>
    </p:spTree>
    <p:extLst>
      <p:ext uri="{BB962C8B-B14F-4D97-AF65-F5344CB8AC3E}">
        <p14:creationId xmlns:p14="http://schemas.microsoft.com/office/powerpoint/2010/main" val="2466097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229600" cy="1162050"/>
          </a:xfrm>
        </p:spPr>
        <p:txBody>
          <a:bodyPr/>
          <a:lstStyle/>
          <a:p>
            <a:pPr algn="ctr"/>
            <a:r>
              <a:rPr lang="es-CO" sz="4000" b="1" dirty="0" smtClean="0">
                <a:solidFill>
                  <a:schemeClr val="accent4">
                    <a:lumMod val="60000"/>
                    <a:lumOff val="40000"/>
                  </a:schemeClr>
                </a:solidFill>
                <a:latin typeface="Georgia" pitchFamily="18" charset="0"/>
              </a:rPr>
              <a:t>COMO NACIO LA DIAN</a:t>
            </a:r>
            <a:endParaRPr lang="es-CO" sz="4000" b="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3568" y="1052736"/>
            <a:ext cx="3744416" cy="5184576"/>
          </a:xfrm>
        </p:spPr>
        <p:txBody>
          <a:bodyPr>
            <a:normAutofit fontScale="92500" lnSpcReduction="20000"/>
          </a:bodyPr>
          <a:lstStyle/>
          <a:p>
            <a:pPr algn="just"/>
            <a:r>
              <a:rPr lang="es-CO" sz="2000" i="0" dirty="0" smtClean="0">
                <a:solidFill>
                  <a:schemeClr val="bg1"/>
                </a:solidFill>
                <a:latin typeface="Arial" pitchFamily="34" charset="0"/>
                <a:cs typeface="Arial" pitchFamily="34" charset="0"/>
              </a:rPr>
              <a:t>La Dirección de Impuestos y Aduanas Nacionales (DIAN) se constituyó como Unidad Administrativa Especial, mediante Decreto 2117 de 1992, cuando el 1º de junio del año 1993 se fusionó la Dirección de Impuestos Nacionales (DIN) con la Dirección de Aduanas Nacionales (DAN).</a:t>
            </a:r>
            <a:br>
              <a:rPr lang="es-CO" sz="2000" i="0" dirty="0" smtClean="0">
                <a:solidFill>
                  <a:schemeClr val="bg1"/>
                </a:solidFill>
                <a:latin typeface="Arial" pitchFamily="34" charset="0"/>
                <a:cs typeface="Arial" pitchFamily="34" charset="0"/>
              </a:rPr>
            </a:br>
            <a:r>
              <a:rPr lang="es-CO" sz="2000" i="0" dirty="0" smtClean="0">
                <a:solidFill>
                  <a:schemeClr val="bg1"/>
                </a:solidFill>
                <a:latin typeface="Arial" pitchFamily="34" charset="0"/>
                <a:cs typeface="Arial" pitchFamily="34" charset="0"/>
              </a:rPr>
              <a:t/>
            </a:r>
            <a:br>
              <a:rPr lang="es-CO" sz="2000" i="0" dirty="0" smtClean="0">
                <a:solidFill>
                  <a:schemeClr val="bg1"/>
                </a:solidFill>
                <a:latin typeface="Arial" pitchFamily="34" charset="0"/>
                <a:cs typeface="Arial" pitchFamily="34" charset="0"/>
              </a:rPr>
            </a:br>
            <a:r>
              <a:rPr lang="es-CO" sz="2000" i="0" dirty="0" smtClean="0">
                <a:solidFill>
                  <a:schemeClr val="bg1"/>
                </a:solidFill>
                <a:latin typeface="Arial" pitchFamily="34" charset="0"/>
                <a:cs typeface="Arial" pitchFamily="34" charset="0"/>
              </a:rPr>
              <a:t>Mediante el Decreto 1071 de 1999 se da una nueva reestructuración y se organiza la Unidad Administrativa Especial Dirección de Impuestos y Aduanas Nacionales (DIAN</a:t>
            </a:r>
            <a:r>
              <a:rPr lang="es-CO" sz="1800" i="0" dirty="0" smtClean="0">
                <a:solidFill>
                  <a:schemeClr val="bg1"/>
                </a:solidFill>
                <a:latin typeface="Arial" pitchFamily="34" charset="0"/>
                <a:cs typeface="Arial" pitchFamily="34" charset="0"/>
              </a:rPr>
              <a:t>).</a:t>
            </a:r>
            <a:br>
              <a:rPr lang="es-CO" sz="1800" i="0" dirty="0" smtClean="0">
                <a:solidFill>
                  <a:schemeClr val="bg1"/>
                </a:solidFill>
                <a:latin typeface="Arial" pitchFamily="34" charset="0"/>
                <a:cs typeface="Arial" pitchFamily="34" charset="0"/>
              </a:rPr>
            </a:br>
            <a:r>
              <a:rPr lang="es-CO" i="0" dirty="0" smtClean="0">
                <a:solidFill>
                  <a:schemeClr val="bg1"/>
                </a:solidFill>
                <a:latin typeface="Arial" pitchFamily="34" charset="0"/>
                <a:cs typeface="Arial" pitchFamily="34" charset="0"/>
              </a:rPr>
              <a:t/>
            </a:r>
            <a:br>
              <a:rPr lang="es-CO" i="0" dirty="0" smtClean="0">
                <a:solidFill>
                  <a:schemeClr val="bg1"/>
                </a:solidFill>
                <a:latin typeface="Arial" pitchFamily="34" charset="0"/>
                <a:cs typeface="Arial" pitchFamily="34" charset="0"/>
              </a:rPr>
            </a:br>
            <a:endParaRPr lang="es-CO" dirty="0">
              <a:solidFill>
                <a:schemeClr val="bg1"/>
              </a:solidFill>
              <a:latin typeface="Arial" pitchFamily="34" charset="0"/>
              <a:cs typeface="Arial" pitchFamily="34" charset="0"/>
            </a:endParaRP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88024" y="1268760"/>
            <a:ext cx="4211960" cy="3888432"/>
          </a:xfrm>
          <a:ln>
            <a:solidFill>
              <a:schemeClr val="bg1"/>
            </a:solidFill>
          </a:ln>
        </p:spPr>
      </p:pic>
    </p:spTree>
    <p:extLst>
      <p:ext uri="{BB962C8B-B14F-4D97-AF65-F5344CB8AC3E}">
        <p14:creationId xmlns:p14="http://schemas.microsoft.com/office/powerpoint/2010/main" val="258932985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2203"/>
            <a:ext cx="8748464" cy="950923"/>
          </a:xfrm>
        </p:spPr>
        <p:txBody>
          <a:bodyPr>
            <a:normAutofit fontScale="90000"/>
          </a:bodyPr>
          <a:lstStyle/>
          <a:p>
            <a:r>
              <a:rPr lang="es-CO" b="1" dirty="0">
                <a:solidFill>
                  <a:schemeClr val="accent4">
                    <a:lumMod val="60000"/>
                    <a:lumOff val="40000"/>
                  </a:schemeClr>
                </a:solidFill>
                <a:latin typeface="Georgia" pitchFamily="18" charset="0"/>
              </a:rPr>
              <a:t>¿</a:t>
            </a:r>
            <a:r>
              <a:rPr lang="es-CO" b="1" i="1" dirty="0" smtClean="0">
                <a:solidFill>
                  <a:schemeClr val="accent4">
                    <a:lumMod val="60000"/>
                    <a:lumOff val="40000"/>
                  </a:schemeClr>
                </a:solidFill>
                <a:latin typeface="Georgia" pitchFamily="18" charset="0"/>
              </a:rPr>
              <a:t>CUAL ES SU NATURALEZA JURIDICA?</a:t>
            </a:r>
            <a:endParaRPr lang="es-CO"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11560" y="1052736"/>
            <a:ext cx="3600400" cy="4808312"/>
          </a:xfrm>
        </p:spPr>
        <p:txBody>
          <a:bodyPr>
            <a:noAutofit/>
          </a:bodyPr>
          <a:lstStyle/>
          <a:p>
            <a:pPr algn="just"/>
            <a:r>
              <a:rPr lang="es-CO" sz="2400" i="0" dirty="0">
                <a:solidFill>
                  <a:schemeClr val="bg1"/>
                </a:solidFill>
                <a:latin typeface="Georgia" pitchFamily="18" charset="0"/>
              </a:rPr>
              <a:t>La DIAN esta organizada como una Unidad Administrativa Especial del orden nacional de carácter eminentemente técnico y especializado, con personería jurídica, autonomía administrativa y presupuestal y con patrimonio propio, adscrita al Ministerio de Hacienda y Crédito Público.</a:t>
            </a:r>
            <a:endParaRPr lang="es-CO" sz="2400" dirty="0">
              <a:solidFill>
                <a:schemeClr val="bg1"/>
              </a:solidFill>
              <a:latin typeface="Georgia" pitchFamily="18" charset="0"/>
            </a:endParaRPr>
          </a:p>
        </p:txBody>
      </p:sp>
      <p:pic>
        <p:nvPicPr>
          <p:cNvPr id="21508" name="Picture 4" descr="http://estructurajuridica.com/img/logoTipo.png"/>
          <p:cNvPicPr>
            <a:picLocks noChangeAspect="1" noChangeArrowheads="1"/>
          </p:cNvPicPr>
          <p:nvPr/>
        </p:nvPicPr>
        <p:blipFill>
          <a:blip r:embed="rId2" cstate="print"/>
          <a:srcRect/>
          <a:stretch>
            <a:fillRect/>
          </a:stretch>
        </p:blipFill>
        <p:spPr bwMode="auto">
          <a:xfrm>
            <a:off x="4214810" y="1428736"/>
            <a:ext cx="4351031" cy="1431548"/>
          </a:xfrm>
          <a:prstGeom prst="rect">
            <a:avLst/>
          </a:prstGeom>
          <a:noFill/>
          <a:ln>
            <a:solidFill>
              <a:schemeClr val="bg1"/>
            </a:solidFill>
          </a:ln>
        </p:spPr>
      </p:pic>
    </p:spTree>
    <p:extLst>
      <p:ext uri="{BB962C8B-B14F-4D97-AF65-F5344CB8AC3E}">
        <p14:creationId xmlns:p14="http://schemas.microsoft.com/office/powerpoint/2010/main" val="12796691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496944" cy="1185861"/>
          </a:xfrm>
        </p:spPr>
        <p:txBody>
          <a:bodyPr>
            <a:normAutofit fontScale="90000"/>
          </a:bodyPr>
          <a:lstStyle/>
          <a:p>
            <a:pPr algn="ctr"/>
            <a:r>
              <a:rPr lang="es-CO" sz="4000" b="1" dirty="0" smtClean="0">
                <a:solidFill>
                  <a:schemeClr val="accent4">
                    <a:lumMod val="60000"/>
                    <a:lumOff val="40000"/>
                  </a:schemeClr>
                </a:solidFill>
                <a:latin typeface="Georgia" pitchFamily="18" charset="0"/>
              </a:rPr>
              <a:t>¿DONDE  TIENE SU JURISDICCION?</a:t>
            </a:r>
            <a:endParaRPr lang="es-CO" sz="4000" b="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11560" y="1124745"/>
            <a:ext cx="8064896" cy="2376264"/>
          </a:xfrm>
        </p:spPr>
        <p:txBody>
          <a:bodyPr>
            <a:noAutofit/>
          </a:bodyPr>
          <a:lstStyle/>
          <a:p>
            <a:pPr marL="285750" indent="-285750" algn="just">
              <a:buFont typeface="Arial" pitchFamily="34" charset="0"/>
              <a:buChar char="•"/>
            </a:pPr>
            <a:r>
              <a:rPr lang="es-CO" sz="2000" i="0" dirty="0">
                <a:solidFill>
                  <a:schemeClr val="bg1"/>
                </a:solidFill>
                <a:latin typeface="Arial" pitchFamily="34" charset="0"/>
                <a:cs typeface="Arial" pitchFamily="34" charset="0"/>
              </a:rPr>
              <a:t>La jurisdicción de la Unidad Administrativa Especial Dirección de Impuestos y Aduanas Nacionales comprende el territorio nacional, y su domicilio principal es la ciudad de Bogotá, D.C</a:t>
            </a:r>
            <a:r>
              <a:rPr lang="es-CO" sz="2000" i="0" dirty="0" smtClean="0">
                <a:solidFill>
                  <a:schemeClr val="bg1"/>
                </a:solidFill>
                <a:latin typeface="Arial" pitchFamily="34" charset="0"/>
                <a:cs typeface="Arial" pitchFamily="34" charset="0"/>
              </a:rPr>
              <a:t>.</a:t>
            </a:r>
          </a:p>
          <a:p>
            <a:pPr marL="285750" indent="-285750" algn="just">
              <a:buFont typeface="Arial" pitchFamily="34" charset="0"/>
              <a:buChar char="•"/>
            </a:pPr>
            <a:r>
              <a:rPr lang="es-CO" sz="2000" i="0" dirty="0">
                <a:solidFill>
                  <a:schemeClr val="bg1"/>
                </a:solidFill>
                <a:latin typeface="Arial" pitchFamily="34" charset="0"/>
                <a:cs typeface="Arial" pitchFamily="34" charset="0"/>
              </a:rPr>
              <a:t>La DIAN hace presencia en 49 ciudades de Colombia: Arauca, Armenia, Barrancabermeja, Barranquilla, Bogotá, Bucaramanga, Buenaventura, Cali, Cartagena, Cartago, </a:t>
            </a:r>
            <a:r>
              <a:rPr lang="es-CO" sz="2000" i="0" dirty="0" smtClean="0">
                <a:solidFill>
                  <a:schemeClr val="bg1"/>
                </a:solidFill>
                <a:latin typeface="Arial" pitchFamily="34" charset="0"/>
                <a:cs typeface="Arial" pitchFamily="34" charset="0"/>
              </a:rPr>
              <a:t>Cúcuta </a:t>
            </a:r>
            <a:r>
              <a:rPr lang="es-CO" sz="2000" i="0" dirty="0" smtClean="0">
                <a:latin typeface="Georgia" pitchFamily="18" charset="0"/>
              </a:rPr>
              <a:t>ETC. </a:t>
            </a:r>
            <a:endParaRPr lang="es-CO" sz="2000" dirty="0">
              <a:latin typeface="Georgia" pitchFamily="18" charset="0"/>
            </a:endParaRPr>
          </a:p>
        </p:txBody>
      </p:sp>
      <p:pic>
        <p:nvPicPr>
          <p:cNvPr id="6" name="4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573016"/>
            <a:ext cx="6264696" cy="3032150"/>
          </a:xfrm>
          <a:prstGeom prst="rect">
            <a:avLst/>
          </a:prstGeom>
          <a:ln>
            <a:solidFill>
              <a:schemeClr val="bg1"/>
            </a:solidFill>
          </a:ln>
        </p:spPr>
      </p:pic>
    </p:spTree>
    <p:extLst>
      <p:ext uri="{BB962C8B-B14F-4D97-AF65-F5344CB8AC3E}">
        <p14:creationId xmlns:p14="http://schemas.microsoft.com/office/powerpoint/2010/main" val="2429131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1400"/>
            <a:ext cx="8748464" cy="1185861"/>
          </a:xfrm>
        </p:spPr>
        <p:txBody>
          <a:bodyPr>
            <a:normAutofit/>
          </a:bodyPr>
          <a:lstStyle/>
          <a:p>
            <a:pPr algn="ctr"/>
            <a:r>
              <a:rPr lang="es-CO" sz="4000" b="1" dirty="0" smtClean="0">
                <a:solidFill>
                  <a:schemeClr val="accent4">
                    <a:lumMod val="60000"/>
                    <a:lumOff val="40000"/>
                  </a:schemeClr>
                </a:solidFill>
                <a:latin typeface="Georgia" pitchFamily="18" charset="0"/>
              </a:rPr>
              <a:t>¿Cuál es el objetivo de la entidad?</a:t>
            </a:r>
            <a:endParaRPr lang="es-CO" sz="4000" b="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467544" y="980728"/>
            <a:ext cx="3960440" cy="5256584"/>
          </a:xfrm>
        </p:spPr>
        <p:txBody>
          <a:bodyPr>
            <a:noAutofit/>
          </a:bodyPr>
          <a:lstStyle/>
          <a:p>
            <a:pPr algn="just"/>
            <a:r>
              <a:rPr lang="es-CO" i="0" dirty="0" smtClean="0">
                <a:solidFill>
                  <a:schemeClr val="bg1"/>
                </a:solidFill>
                <a:latin typeface="Arial" pitchFamily="34" charset="0"/>
                <a:cs typeface="Arial" pitchFamily="34" charset="0"/>
              </a:rPr>
              <a:t>La Unidad Administrativa Especial Dirección de Impuestos y Aduanas Nacionales -DIAN- tiene como objeto coadyuvar a garantizar la seguridad fiscal del Estado colombiano y la protección del orden público económico nacional, mediante la administración y control al debido cumplimiento de las obligaciones tributarias, aduaneras, cambiarias, los derechos de explotación y gastos de administración sobre los juegos de suerte y azar explotados por entidades públicas del nivel nacional y la facilitación de las operaciones de comercio exterior en condiciones de equidad, transparencia y legalidad.</a:t>
            </a:r>
            <a:endParaRPr lang="es-CO" dirty="0">
              <a:solidFill>
                <a:schemeClr val="bg1"/>
              </a:solidFill>
              <a:latin typeface="Arial" pitchFamily="34" charset="0"/>
              <a:cs typeface="Arial" pitchFamily="34" charset="0"/>
            </a:endParaRPr>
          </a:p>
        </p:txBody>
      </p:sp>
      <p:pic>
        <p:nvPicPr>
          <p:cNvPr id="6" name="4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980728"/>
            <a:ext cx="4194944" cy="5256584"/>
          </a:xfrm>
          <a:prstGeom prst="rect">
            <a:avLst/>
          </a:prstGeom>
          <a:ln>
            <a:solidFill>
              <a:schemeClr val="bg1"/>
            </a:solidFill>
          </a:ln>
        </p:spPr>
      </p:pic>
    </p:spTree>
    <p:extLst>
      <p:ext uri="{BB962C8B-B14F-4D97-AF65-F5344CB8AC3E}">
        <p14:creationId xmlns:p14="http://schemas.microsoft.com/office/powerpoint/2010/main" val="349731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159"/>
            <a:ext cx="8280920" cy="818554"/>
          </a:xfrm>
        </p:spPr>
        <p:txBody>
          <a:bodyPr/>
          <a:lstStyle/>
          <a:p>
            <a:pPr algn="ctr"/>
            <a:r>
              <a:rPr lang="es-CO" sz="4000" dirty="0" smtClean="0">
                <a:latin typeface="Georgia" pitchFamily="18" charset="0"/>
              </a:rPr>
              <a:t>¿Cuál es el objetivo de la entidad?</a:t>
            </a:r>
            <a:endParaRPr lang="es-CO" sz="4000" dirty="0">
              <a:latin typeface="Georgia" pitchFamily="18" charset="0"/>
            </a:endParaRPr>
          </a:p>
        </p:txBody>
      </p:sp>
      <p:sp>
        <p:nvSpPr>
          <p:cNvPr id="4" name="3 Marcador de texto"/>
          <p:cNvSpPr>
            <a:spLocks noGrp="1"/>
          </p:cNvSpPr>
          <p:nvPr>
            <p:ph type="body" idx="2"/>
          </p:nvPr>
        </p:nvSpPr>
        <p:spPr>
          <a:xfrm>
            <a:off x="571472" y="1285860"/>
            <a:ext cx="8208912" cy="3240359"/>
          </a:xfrm>
        </p:spPr>
        <p:txBody>
          <a:bodyPr>
            <a:noAutofit/>
          </a:bodyPr>
          <a:lstStyle/>
          <a:p>
            <a:r>
              <a:rPr lang="es-CO" sz="2000" dirty="0">
                <a:solidFill>
                  <a:schemeClr val="bg1"/>
                </a:solidFill>
                <a:latin typeface="Arial" pitchFamily="34" charset="0"/>
                <a:cs typeface="Arial" pitchFamily="34" charset="0"/>
              </a:rPr>
              <a:t>La Unidad Administrativa Especial Dirección de Impuestos y Aduanas Nacionales -DIAN- tiene como objeto coadyuvar a garantizar la seguridad fiscal del Estado colombiano y la protección del orden público económico nacional, mediante la administración y control al debido cumplimiento de las obligaciones tributarias, aduaneras, cambiarias, los derechos de explotación y gastos de administración sobre los juegos de suerte y azar explotados por entidades públicas del nivel nacional y la facilitación de las operaciones de comercio exterior en condiciones de equidad, transparencia y legalidad.</a:t>
            </a:r>
          </a:p>
        </p:txBody>
      </p:sp>
    </p:spTree>
    <p:extLst>
      <p:ext uri="{BB962C8B-B14F-4D97-AF65-F5344CB8AC3E}">
        <p14:creationId xmlns:p14="http://schemas.microsoft.com/office/powerpoint/2010/main" val="2317160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4000" b="1" i="1" dirty="0" smtClean="0">
                <a:solidFill>
                  <a:schemeClr val="accent4">
                    <a:lumMod val="60000"/>
                    <a:lumOff val="40000"/>
                  </a:schemeClr>
                </a:solidFill>
                <a:latin typeface="Georgia" pitchFamily="18" charset="0"/>
              </a:rPr>
              <a:t>LEGISLACION</a:t>
            </a:r>
            <a:endParaRPr lang="es-CO" sz="4000"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5800" y="1435100"/>
            <a:ext cx="2957506" cy="4572000"/>
          </a:xfrm>
        </p:spPr>
        <p:txBody>
          <a:bodyPr>
            <a:normAutofit/>
          </a:bodyPr>
          <a:lstStyle/>
          <a:p>
            <a:pPr algn="just"/>
            <a:r>
              <a:rPr lang="es-CO" dirty="0">
                <a:solidFill>
                  <a:schemeClr val="bg1"/>
                </a:solidFill>
                <a:latin typeface="Georgia" pitchFamily="18" charset="0"/>
              </a:rPr>
              <a:t>Se denomina legislación al cuerpo de leyes que regularán determinada materia o ciencia o al conjunto de leyes a través del cual se ordena la vida en un país, es decir, lo que popularmente se llama ordenamiento jurídico y que establece aquellas conductas y acciones aceptables o rechazables de un individuo, institución, empresa, entre otras.</a:t>
            </a:r>
          </a:p>
          <a:p>
            <a:endParaRPr lang="es-CO" dirty="0"/>
          </a:p>
          <a:p>
            <a:endParaRPr lang="es-CO" dirty="0"/>
          </a:p>
        </p:txBody>
      </p:sp>
      <p:pic>
        <p:nvPicPr>
          <p:cNvPr id="36866" name="Picture 2" descr="http://www.avicultura.com/wp-content/uploads/2012/11/Legislacion.jpg"/>
          <p:cNvPicPr>
            <a:picLocks noChangeAspect="1" noChangeArrowheads="1"/>
          </p:cNvPicPr>
          <p:nvPr/>
        </p:nvPicPr>
        <p:blipFill>
          <a:blip r:embed="rId2"/>
          <a:srcRect/>
          <a:stretch>
            <a:fillRect/>
          </a:stretch>
        </p:blipFill>
        <p:spPr bwMode="auto">
          <a:xfrm>
            <a:off x="4357686" y="1500174"/>
            <a:ext cx="3381382" cy="3929090"/>
          </a:xfrm>
          <a:prstGeom prst="rect">
            <a:avLst/>
          </a:prstGeom>
          <a:noFill/>
          <a:ln>
            <a:solidFill>
              <a:schemeClr val="bg1"/>
            </a:solidFill>
          </a:ln>
        </p:spPr>
      </p:pic>
    </p:spTree>
    <p:extLst>
      <p:ext uri="{BB962C8B-B14F-4D97-AF65-F5344CB8AC3E}">
        <p14:creationId xmlns:p14="http://schemas.microsoft.com/office/powerpoint/2010/main" val="1264009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45232" y="0"/>
            <a:ext cx="8229600" cy="1162050"/>
          </a:xfrm>
        </p:spPr>
        <p:txBody>
          <a:bodyPr/>
          <a:lstStyle/>
          <a:p>
            <a:pPr algn="ctr"/>
            <a:r>
              <a:rPr lang="es-CO" sz="4000" b="1" dirty="0">
                <a:solidFill>
                  <a:schemeClr val="accent4">
                    <a:lumMod val="60000"/>
                    <a:lumOff val="40000"/>
                  </a:schemeClr>
                </a:solidFill>
                <a:latin typeface="Georgia" pitchFamily="18" charset="0"/>
              </a:rPr>
              <a:t>¿</a:t>
            </a:r>
            <a:r>
              <a:rPr lang="es-CO" sz="4000" b="1" dirty="0" smtClean="0">
                <a:solidFill>
                  <a:schemeClr val="accent4">
                    <a:lumMod val="60000"/>
                    <a:lumOff val="40000"/>
                  </a:schemeClr>
                </a:solidFill>
                <a:latin typeface="Georgia" pitchFamily="18" charset="0"/>
              </a:rPr>
              <a:t>Para que existe la DIAN?</a:t>
            </a:r>
            <a:endParaRPr lang="es-CO" sz="4000" b="1" dirty="0">
              <a:solidFill>
                <a:schemeClr val="accent4">
                  <a:lumMod val="60000"/>
                  <a:lumOff val="40000"/>
                </a:schemeClr>
              </a:solidFill>
              <a:latin typeface="Georgia" pitchFamily="18" charset="0"/>
            </a:endParaRPr>
          </a:p>
        </p:txBody>
      </p:sp>
      <p:sp>
        <p:nvSpPr>
          <p:cNvPr id="4" name="3 Marcador de texto"/>
          <p:cNvSpPr>
            <a:spLocks noGrp="1"/>
          </p:cNvSpPr>
          <p:nvPr>
            <p:ph type="body" idx="2"/>
          </p:nvPr>
        </p:nvSpPr>
        <p:spPr>
          <a:xfrm>
            <a:off x="683568" y="1052736"/>
            <a:ext cx="3960440" cy="5440660"/>
          </a:xfrm>
        </p:spPr>
        <p:txBody>
          <a:bodyPr>
            <a:noAutofit/>
          </a:bodyPr>
          <a:lstStyle/>
          <a:p>
            <a:pPr algn="just"/>
            <a:r>
              <a:rPr lang="es-CO" sz="2000" dirty="0">
                <a:solidFill>
                  <a:schemeClr val="bg1"/>
                </a:solidFill>
                <a:latin typeface="Arial" pitchFamily="34" charset="0"/>
                <a:cs typeface="Arial" pitchFamily="34" charset="0"/>
              </a:rPr>
              <a:t>Para coadyuvar a garantizar las seguridad fiscal del estado colombiano y la protección del orden público, económico nacional, mediante la administración y control al debido cumplimiento de las obligaciones tributarias, aduanera y cambiarias, los derechos de explotación y gastos de administración sobre los juegos de suerte y azar explotados por entidades públicas del nivel nacional y la facilitación de las operaciones de comercio exterior en condiciones de equidad, transparencia y legalidad</a:t>
            </a:r>
          </a:p>
        </p:txBody>
      </p:sp>
      <p:pic>
        <p:nvPicPr>
          <p:cNvPr id="6" name="4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150402"/>
            <a:ext cx="3816424" cy="5342994"/>
          </a:xfrm>
          <a:prstGeom prst="rect">
            <a:avLst/>
          </a:prstGeom>
          <a:ln>
            <a:solidFill>
              <a:schemeClr val="bg1"/>
            </a:solidFill>
          </a:ln>
        </p:spPr>
      </p:pic>
    </p:spTree>
    <p:extLst>
      <p:ext uri="{BB962C8B-B14F-4D97-AF65-F5344CB8AC3E}">
        <p14:creationId xmlns:p14="http://schemas.microsoft.com/office/powerpoint/2010/main" val="3405753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3408"/>
            <a:ext cx="8640960" cy="1772816"/>
          </a:xfrm>
        </p:spPr>
        <p:txBody>
          <a:bodyPr/>
          <a:lstStyle/>
          <a:p>
            <a:pPr algn="ctr"/>
            <a:r>
              <a:rPr lang="es-CO" sz="4000" b="1" i="1" dirty="0" smtClean="0">
                <a:solidFill>
                  <a:schemeClr val="accent4">
                    <a:lumMod val="60000"/>
                    <a:lumOff val="40000"/>
                  </a:schemeClr>
                </a:solidFill>
                <a:latin typeface="Georgia" pitchFamily="18" charset="0"/>
              </a:rPr>
              <a:t>¿Quien es el representante legal de la DIAN?</a:t>
            </a:r>
            <a:endParaRPr lang="es-CO" sz="4000"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11560" y="1340768"/>
            <a:ext cx="8032406" cy="5040560"/>
          </a:xfrm>
        </p:spPr>
        <p:txBody>
          <a:bodyPr>
            <a:normAutofit/>
          </a:bodyPr>
          <a:lstStyle/>
          <a:p>
            <a:pPr algn="just"/>
            <a:r>
              <a:rPr lang="es-CO" sz="2400" dirty="0">
                <a:solidFill>
                  <a:schemeClr val="bg1"/>
                </a:solidFill>
                <a:latin typeface="Arial" pitchFamily="34" charset="0"/>
                <a:cs typeface="Arial" pitchFamily="34" charset="0"/>
              </a:rPr>
              <a:t>La representación legal de la DIAN está a cargo del Director General, quien puede delegarla de conformidad con las normas legales vigentes. El cargo de Director General es de libre nombramiento y remoción; en consecuencia se provee mediante nombramiento ordinario por el Presidente de la </a:t>
            </a:r>
            <a:r>
              <a:rPr lang="es-CO" sz="2400" dirty="0" smtClean="0">
                <a:solidFill>
                  <a:schemeClr val="bg1"/>
                </a:solidFill>
                <a:latin typeface="Arial" pitchFamily="34" charset="0"/>
                <a:cs typeface="Arial" pitchFamily="34" charset="0"/>
              </a:rPr>
              <a:t>República.</a:t>
            </a:r>
            <a:endParaRPr lang="es-CO" sz="2400" dirty="0">
              <a:solidFill>
                <a:schemeClr val="bg1"/>
              </a:solidFill>
              <a:latin typeface="Arial" pitchFamily="34" charset="0"/>
              <a:cs typeface="Arial" pitchFamily="34" charset="0"/>
            </a:endParaRP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8794" y="4286256"/>
            <a:ext cx="4061802" cy="1650107"/>
          </a:xfrm>
          <a:ln>
            <a:solidFill>
              <a:schemeClr val="bg1"/>
            </a:solidFill>
          </a:ln>
        </p:spPr>
      </p:pic>
    </p:spTree>
    <p:extLst>
      <p:ext uri="{BB962C8B-B14F-4D97-AF65-F5344CB8AC3E}">
        <p14:creationId xmlns:p14="http://schemas.microsoft.com/office/powerpoint/2010/main" val="35268250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Título"/>
          <p:cNvSpPr>
            <a:spLocks noGrp="1"/>
          </p:cNvSpPr>
          <p:nvPr>
            <p:ph type="title"/>
          </p:nvPr>
        </p:nvSpPr>
        <p:spPr>
          <a:xfrm>
            <a:off x="899592" y="0"/>
            <a:ext cx="7772400" cy="914400"/>
          </a:xfrm>
        </p:spPr>
        <p:txBody>
          <a:bodyPr/>
          <a:lstStyle/>
          <a:p>
            <a:pPr algn="ctr"/>
            <a:r>
              <a:rPr lang="es-CO" b="1" i="1" dirty="0" smtClean="0">
                <a:solidFill>
                  <a:schemeClr val="accent4">
                    <a:lumMod val="60000"/>
                    <a:lumOff val="40000"/>
                  </a:schemeClr>
                </a:solidFill>
                <a:latin typeface="Georgia" pitchFamily="18" charset="0"/>
              </a:rPr>
              <a:t>EL FORMULARIO DE LA DIAN</a:t>
            </a:r>
            <a:endParaRPr lang="es-CO" b="1" i="1" dirty="0">
              <a:solidFill>
                <a:schemeClr val="accent4">
                  <a:lumMod val="60000"/>
                  <a:lumOff val="40000"/>
                </a:schemeClr>
              </a:solidFill>
              <a:latin typeface="Georgia" pitchFamily="18"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rcRect l="1213" t="3140" r="2080" b="6035"/>
          <a:stretch>
            <a:fillRect/>
          </a:stretch>
        </p:blipFill>
        <p:spPr>
          <a:xfrm>
            <a:off x="571472" y="1714488"/>
            <a:ext cx="8286808" cy="4643470"/>
          </a:xfrm>
          <a:prstGeom prst="rect">
            <a:avLst/>
          </a:prstGeom>
          <a:ln>
            <a:solidFill>
              <a:schemeClr val="bg1"/>
            </a:solidFill>
          </a:ln>
        </p:spPr>
      </p:pic>
    </p:spTree>
    <p:extLst>
      <p:ext uri="{BB962C8B-B14F-4D97-AF65-F5344CB8AC3E}">
        <p14:creationId xmlns:p14="http://schemas.microsoft.com/office/powerpoint/2010/main" val="25322840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642910" y="5000636"/>
            <a:ext cx="7920758"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Cámara &amp; </a:t>
            </a: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comercio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endParaRPr>
          </a:p>
        </p:txBody>
      </p:sp>
    </p:spTree>
    <p:extLst>
      <p:ext uri="{BB962C8B-B14F-4D97-AF65-F5344CB8AC3E}">
        <p14:creationId xmlns:p14="http://schemas.microsoft.com/office/powerpoint/2010/main" val="3510516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116632"/>
            <a:ext cx="8229600" cy="914400"/>
          </a:xfrm>
        </p:spPr>
        <p:txBody>
          <a:bodyPr/>
          <a:lstStyle/>
          <a:p>
            <a:pPr algn="ctr"/>
            <a:r>
              <a:rPr lang="es-CO" b="1" i="1" dirty="0" smtClean="0">
                <a:solidFill>
                  <a:schemeClr val="accent4">
                    <a:lumMod val="60000"/>
                    <a:lumOff val="40000"/>
                  </a:schemeClr>
                </a:solidFill>
                <a:latin typeface="Georgia" pitchFamily="18" charset="0"/>
              </a:rPr>
              <a:t>¿Qué es cámara y comercio?</a:t>
            </a:r>
            <a:endParaRPr lang="es-CO" b="1" i="1" dirty="0">
              <a:solidFill>
                <a:schemeClr val="accent4">
                  <a:lumMod val="60000"/>
                  <a:lumOff val="40000"/>
                </a:schemeClr>
              </a:solidFill>
              <a:latin typeface="Georgia" pitchFamily="18" charset="0"/>
            </a:endParaRPr>
          </a:p>
        </p:txBody>
      </p:sp>
      <p:sp>
        <p:nvSpPr>
          <p:cNvPr id="8" name="7 Marcador de contenido"/>
          <p:cNvSpPr>
            <a:spLocks noGrp="1"/>
          </p:cNvSpPr>
          <p:nvPr>
            <p:ph sz="half" idx="2"/>
          </p:nvPr>
        </p:nvSpPr>
        <p:spPr>
          <a:xfrm>
            <a:off x="3851920" y="836712"/>
            <a:ext cx="5112568" cy="5616624"/>
          </a:xfrm>
        </p:spPr>
        <p:txBody>
          <a:bodyPr>
            <a:normAutofit fontScale="70000" lnSpcReduction="20000"/>
          </a:bodyPr>
          <a:lstStyle/>
          <a:p>
            <a:pPr algn="just"/>
            <a:r>
              <a:rPr lang="es-CO" sz="2900" dirty="0">
                <a:solidFill>
                  <a:schemeClr val="bg1"/>
                </a:solidFill>
                <a:latin typeface="Arial" pitchFamily="34" charset="0"/>
                <a:cs typeface="Arial" pitchFamily="34" charset="0"/>
              </a:rPr>
              <a:t>La cámara de comercio es </a:t>
            </a:r>
            <a:r>
              <a:rPr lang="es-CO" sz="2900" dirty="0" smtClean="0">
                <a:solidFill>
                  <a:schemeClr val="bg1"/>
                </a:solidFill>
                <a:latin typeface="Arial" pitchFamily="34" charset="0"/>
                <a:cs typeface="Arial" pitchFamily="34" charset="0"/>
              </a:rPr>
              <a:t>una organización  compuesta </a:t>
            </a:r>
            <a:r>
              <a:rPr lang="es-CO" sz="2900" dirty="0">
                <a:solidFill>
                  <a:schemeClr val="bg1"/>
                </a:solidFill>
                <a:latin typeface="Arial" pitchFamily="34" charset="0"/>
                <a:cs typeface="Arial" pitchFamily="34" charset="0"/>
              </a:rPr>
              <a:t>por los titulares de comercios o negocios y empresas, cuya actividad confluye en una determinada región geográfica y que tiene entonces por objetivo velar por los intereses que afectan a su rubro. Con las salvedades del caso podríamos decir que la cámara de comercio equivale a los típicos sindicatos de trabajadores que protegen los intereses y derechos de sus afiliados.</a:t>
            </a:r>
            <a:br>
              <a:rPr lang="es-CO" sz="2900" dirty="0">
                <a:solidFill>
                  <a:schemeClr val="bg1"/>
                </a:solidFill>
                <a:latin typeface="Arial" pitchFamily="34" charset="0"/>
                <a:cs typeface="Arial" pitchFamily="34" charset="0"/>
              </a:rPr>
            </a:br>
            <a:endParaRPr lang="es-CO" sz="2900" dirty="0" smtClean="0">
              <a:solidFill>
                <a:schemeClr val="bg1"/>
              </a:solidFill>
              <a:latin typeface="Arial" pitchFamily="34" charset="0"/>
              <a:cs typeface="Arial" pitchFamily="34" charset="0"/>
            </a:endParaRPr>
          </a:p>
          <a:p>
            <a:pPr algn="just"/>
            <a:r>
              <a:rPr lang="es-CO" sz="2900" dirty="0" smtClean="0">
                <a:solidFill>
                  <a:schemeClr val="bg1"/>
                </a:solidFill>
                <a:latin typeface="Arial" pitchFamily="34" charset="0"/>
                <a:cs typeface="Arial" pitchFamily="34" charset="0"/>
              </a:rPr>
              <a:t>UBICACIÓN:</a:t>
            </a:r>
            <a:r>
              <a:rPr lang="es-ES_tradnl" sz="2900" dirty="0" smtClean="0">
                <a:solidFill>
                  <a:schemeClr val="bg1"/>
                </a:solidFill>
                <a:latin typeface="Arial" pitchFamily="34" charset="0"/>
                <a:cs typeface="Arial" pitchFamily="34" charset="0"/>
              </a:rPr>
              <a:t>Rita </a:t>
            </a:r>
            <a:r>
              <a:rPr lang="es-ES_tradnl" sz="2900" dirty="0">
                <a:solidFill>
                  <a:schemeClr val="bg1"/>
                </a:solidFill>
                <a:latin typeface="Arial" pitchFamily="34" charset="0"/>
                <a:cs typeface="Arial" pitchFamily="34" charset="0"/>
              </a:rPr>
              <a:t>Mónica Jiménez</a:t>
            </a:r>
            <a:endParaRPr lang="es-CO" sz="2900" dirty="0">
              <a:solidFill>
                <a:schemeClr val="bg1"/>
              </a:solidFill>
              <a:latin typeface="Arial" pitchFamily="34" charset="0"/>
              <a:cs typeface="Arial" pitchFamily="34" charset="0"/>
            </a:endParaRPr>
          </a:p>
          <a:p>
            <a:pPr algn="just"/>
            <a:r>
              <a:rPr lang="es-ES_tradnl" sz="2900" dirty="0">
                <a:solidFill>
                  <a:schemeClr val="bg1"/>
                </a:solidFill>
                <a:latin typeface="Arial" pitchFamily="34" charset="0"/>
                <a:cs typeface="Arial" pitchFamily="34" charset="0"/>
              </a:rPr>
              <a:t>Teléfono: 4228713</a:t>
            </a:r>
            <a:endParaRPr lang="es-CO" sz="2900" dirty="0">
              <a:solidFill>
                <a:schemeClr val="bg1"/>
              </a:solidFill>
              <a:latin typeface="Arial" pitchFamily="34" charset="0"/>
              <a:cs typeface="Arial" pitchFamily="34" charset="0"/>
            </a:endParaRPr>
          </a:p>
          <a:p>
            <a:pPr algn="just"/>
            <a:r>
              <a:rPr lang="es-ES_tradnl" sz="2900" dirty="0">
                <a:solidFill>
                  <a:schemeClr val="bg1"/>
                </a:solidFill>
                <a:latin typeface="Arial" pitchFamily="34" charset="0"/>
                <a:cs typeface="Arial" pitchFamily="34" charset="0"/>
              </a:rPr>
              <a:t>Correo electrónico: rjimenez@ccc.org.co</a:t>
            </a:r>
            <a:endParaRPr lang="es-CO" sz="2900" dirty="0">
              <a:solidFill>
                <a:schemeClr val="bg1"/>
              </a:solidFill>
              <a:latin typeface="Arial" pitchFamily="34" charset="0"/>
              <a:cs typeface="Arial" pitchFamily="34" charset="0"/>
            </a:endParaRPr>
          </a:p>
          <a:p>
            <a:pPr algn="just"/>
            <a:r>
              <a:rPr lang="es-ES_tradnl" sz="2900" dirty="0">
                <a:solidFill>
                  <a:schemeClr val="bg1"/>
                </a:solidFill>
                <a:latin typeface="Arial" pitchFamily="34" charset="0"/>
                <a:cs typeface="Arial" pitchFamily="34" charset="0"/>
              </a:rPr>
              <a:t>Carrera 27 # 103-71 La Casona</a:t>
            </a:r>
            <a:endParaRPr lang="es-CO" sz="2900" dirty="0">
              <a:solidFill>
                <a:schemeClr val="bg1"/>
              </a:solidFill>
              <a:latin typeface="Arial" pitchFamily="34" charset="0"/>
              <a:cs typeface="Arial" pitchFamily="34" charset="0"/>
            </a:endParaRPr>
          </a:p>
          <a:p>
            <a:pPr marL="0" indent="0">
              <a:buNone/>
            </a:pPr>
            <a:endParaRPr lang="es-CO" dirty="0"/>
          </a:p>
        </p:txBody>
      </p:sp>
      <p:sp>
        <p:nvSpPr>
          <p:cNvPr id="12290" name="AutoShape 2" descr="data:image/jpeg;base64,/9j/4AAQSkZJRgABAQAAAQABAAD/2wCEAAkGBxETERUQExIWFRUXGBYZGRMTGB4gHBoiHx0eHB0lHx4eHygsHRslIBsaIT0iKSk3Li4uGCs/OjMsNygtLi4BCgoKDg0OGxAQGy8hICUvLDQ3NDYsMDQ0NDQtLCwsLDQsLC80LCwsLSwsLCwsNCwsLCwsLCwsLCwsLCwsNDQsLP/AABEIAG0AawMBEQACEQEDEQH/xAAcAAACAwEBAQEAAAAAAAAAAAAABQQGBwMCAQj/xAA7EAABAwIEAwUHAwMCBwAAAAABAgMEABEFBhIhMUFREyJhcZEHFDJSgaGxI8HwctHhQlMWJDOCkqKy/8QAGwEBAAIDAQEAAAAAAAAAAAAAAAIDAQQFBgf/xAAxEQACAgEDAgQEBAcBAAAAAAAAAQIDEQQSITFBEyJRYQUUcYEyobHBQlJikdHh8CP/2gAMAwEAAhEDEQA/ANxoCpZszu1FJabAde5i/dR/UevgPtU4wydj4f8ACJ6lb5vbH839P8mbYnmia+e++sD5GyUj/wBeP1q1RXY9NVoNJpo52r6v/fQTl7nrF+pUL/mrPCn6My/iOkj5fEj/AHQzw7MUtggtvrA+VRKkn6Kv9qw613Rr3VaXURztT91j9UalkbM7k1C+0a0luwLifhUTyseCudt+NUWQ2nmNfpIaeS2yznt3LTVZzwoAoAoAoAoAoAoCq5/zGYjIQ2f1nbhJ+UDir7gDx8qnCOTrfCNAtTZun+GPX39EYtJf0i53J9See/71uU0ux+x6H4p8Vr0NawsyfRf59iChLrytCUlR+VI2/nia6UYQrXHB8/1ett1Mt90s/ovohh/wtJtchA8CrenixNLxoeoudadZVZQKSeR4H9jUmozXPJsUaiVb3VSwbN7K8ysPMCIEBp1sXKQdljmoX59Ry8q5Gr07re7qmbnzMr5OU+pfK0yQUAUAUAUAUAUAUBiXtAnl2c7vs3ZsfTj9ya2a4+U9j8MSq00V3fJS3wVuaR1CR62/NdmqChDB4TX616m+Vj6dvouhesLjpZSlloXUogEjis/zlVMufNI48pSslwWY5NlKRq1thXyEn82rV+brTxg2l8PsxnKGcLJLKoimZAClublQ4oPLSfD71TZq5eJuj0RuafSqEMPqzGx22HzeP6jDnLgoD9lJ/NdXEbq/ZlG5wl9D9GxnwtCXE8FJCh5EXFefaw8HSTyjrWDIUAUAUAUAUAUB+fse2mSNX++76ayfxXQgvKj1ELf/ABil/Kv0FOGp0uJJ5X/B/eutLlHznPlLpkbEW/f2tZFjqCSfmI2/t9a1NXB+C8GdG0rlk2OuId0oWd8/qhyAw0225ZIKionYknbbwsfrW/ptGrYbpPBqXahwlhLJAi5RRiqE4i8tTK3Ru22AU2HdBurfcC9TepenfhxWUiKp8Zb3xkXue0R6Iow22m3EsnskrUTqVpOm5tz2rPyis87eM8m0sRWDW08N65hM+0AUAUAUAUAUBiXtNw4szlLt3XQFg+PBX3H3ro6d7ofQ6unuzWl6CNhoLGscefn/ADetvxccM8d8QodN7S6PlEadHWjvAG3UcquhbGXBXW1Lp1GSPaBiKW+zEg2tbUUpKv8AyIvVb0lLecG9G23GMkTLWAv4hJ0aiATqcdWd7c7X+JVZuujTH9jEK90sN8m341iDWHwioWCW0BLaDzNrJHr+9cauMrrMep0XiKMSyZhypc9lBurvhxw+CTqVfzO3/dXXvmq62ymL3M/RNcI2AoAoAoAoAoAoCvZ2y2JsfQLB1F1NqPXmD4H+3SrqbfDlnsThNxZhgW7HdUhaClSTZba9v55/muq4RsjwQ1NcL47ZD6HOZc4KAPyq2P06/StCyu2HbKPP26Syt9Mr2JHuTfHSn0FVfMWerKt9i4yz4cUbjKS4HAlaTcBO59OnntU4Qtt6LgnVXbuUo8e4kzXmiRiDqSoWSDZtlFzYn8qNdSmiNMf3OtKxyNX9muUjDZLro/XdtqHyJ5J8+Z/xXM1eo8SWF0RfXDassudahaFAFAFAFAFAFAFAV7NOUI04XcBS4B3XUfEPA/MPA/ar6b5VdOhhrJl2MezKe0SWkpfT1QQFfVKiPsTXRr1lcuvBTKMuwiOVcRHd90f8gg2/tV/j1ddyKmpeg1wn2a4i6RqbDCfmdUL/AESkk+tqrnrao9HkKqb9jTso5DjQj2m7r3+6v/T/AEjl58fGubfqp28dEbEKlHktlaxYFAFAFAFAFAFAFAQcXxePGb7V91LaeF1cz0AG5PgBU4Vym8RWTEpKPLIGA5wgzFluO9rWBcpKVA267gVZZp7K1mSIxsjLozrhmYW333GG23Clu4U8UEI1A2KQTxIqM6nGKk31MqWXgcVUSCgCgCgCgCgFuYsZREjrkrSpSUWuE8dzbnVlVbskoojKW1ZJkOQHG0OAWC0pUAeVxeoSWHgkjtWAFAFAZxm5CHMbhtSLFkNkpSr4Sok8fqB6Ct+huOnk49SifNiTLpiaY7DTj6glrS2q7iEjUB4WF+NvratSG6TUVyWvCWTMcLxZ9qXDU09MUy+5pV72AEuAkC6bc97+ldGdcZQllLK9DXUmpLDYTJMxxeJvpmvIMRYLaEq7pBUoWI6d2kYwSrjtXmDcnueehKwqdLYlYatUt15M1Ki424RYcOHT4h6VGcYShNbUtplOSlHnqQ8z40sl+VDkzldm5bXb9BJBF078vMb36VKmpcQmlz/cxOXVxbHOKvyZWIx4olOsIcipdIZNu9uf55VVBQrqctqbzgnJtySz2OOa5H6qmGpU9brDKdQYF0pIBOpZvxO17VmlcbpRjhvuYm+cJstWQ8Wcfw1qQ6da7LBPNWkkeptWtqa1C1xRZXJuGWZtNMmZhT+JPS3Ddwj3dNuzAuLC3he/pXQjsruVcY/c1+ZQcmxxjuMvqfiwUrkIaEVpahETdxZKf/kWH38LU11xUZTaTee/QslJ7lH2LR7OZcxTbzcoO9xf6Tj6dK1II2v1It9619VGCacMe+CdTlh5LfWqWhQCDN+AQ5TYVKOjs7lLwVpKL8d+hsNj0q+i2yD8nchOMZLkRZdy5hqy4lE1UvU2ptSS+FAJPHYc9hvV1t1qxmO37EIwg+jz9yZC9nsdtxpZfkLDCgptC1gpSQQenDYVCWrk01hcmVUkTRk2Pplp1OWlkFzcbWJPd22+I1H5iXl/pJeGufc9HKEfVEVqXeGCG9xve3xbb/CKx8xLEl/MPDXHsLJPs3iqLgS6+224oqWyhfcJPgRVi1k1jKTa7kXShy1lhhMluWCvW00GUi4tpHXbjVTuk4OHZvJLYs5IWL5IYeeXIS68ytwaXOxXYLHDceVThqZRio4TwYdabydI70LC2o8MuKSHFlDeoFRJUq5uUjYXUBc9aw1Ze5Tx0C2wSQumezSGtS9LjzbazqUy2vuE+AINqsjrZrGUm13MOmIxxrJcaQGiS424ygIQ82qytI4A9f8AJ61XXqZwz3TMyrTPjZj4VGJdeeWlTl9bhK1FSgEgCw2HdHhxp5r5cJGeILksiTcXrXJn2gM4zmyJWLxITxPYaCvs7kBZ36f0gevWt+h7KJTj1KJrdNJ9B/iWHw8OZenMRm0LQ2R3Ba+4sD9bb8apjOy6ShKXcm4xgnJIqiswYpFajYhIkIeYfUkKjhtKdAUCRpUBcmwPE+vEbPhU2OVcVhrvkq3TjiTZ0xfGsTXLnoYlhpuIkLDZaQrUNIJFykkc6xCulVwco5cvdmXKbk8PocYOZ8SQqDKdkIcZmOBssBpKezuoJ2UBc8b8eVSlRU1OMVhxXXJhTmsNvhnjHs7SVSZCGpYjJYJShsMFwvKF76laFaBcW5cfRXpoKCbjnPvjAlY8vDx9iXiWbJzzeGpZcEdyWXUuK7MKsUqQm4Cgdu8Taowori5uSyo47/Uy5yajjjJLxLEcSS/HwpuUkyFoU47MLSfh1KsEota4A6f3qMIUuMrXHjss/uZbnlQT59TzmN+ZGOGtPPofcXLSlbpZbF0laQLDSdB0m1xvSpVz3uKwser9BPdHam+54fxjEpj8wxJCI7cQkBBbSoukX4lQNgdJ4VlV01xjvWXL36BynJva8YH2X81l7CziC0d5DbqlJHAlu97dAbfeqLaNt3hr2/MlGzMNxnmY38RkYe3NkSUKacdTpjpbSNO5AIWBc8OBreqVULXCK5S65KZbnHc2Ps05ufExURuUIjbSEkuBguqWoi9rBKrJ3G9uVU06eOze47m/fBOdjzhPH2OWG+1FxLSUvR1LcFwpaEkBW5sQLbXFqzPQpvyvgK545Rb83ZTamaHe0Uy81fQ8g7jnv4XF/D61q0XuvKxlPsWTgpckHCsrOq7RMnEFy21oU2W9gmx57E94W41Od6WNkNrMKD7vJFiezs6mkPzHHo7KgpthQAAtwuRxH851KWs4bjHDfcwqfV5R0RhcQvYm8JiP1UaHhtZnulO5v4HY9Kxvntrjt6dPcbY5k8npjJzTsaAluTqRGWl1LiQCHO8FDnw2o9Q4zm2uvA8NNLnoe8RyQ57w5JiTFxi6buJCQpJPUA8Dx9axDUraozjnBl1vOYvBMmZTLjkF1chSlxColRSLuE6CSenwfeox1G1TSX4vyMuvOPY9Zoyn7063JafXHkNAhLqN9uhB48T6msU37E4tZTE4bnlPDIr2TnXRFL8xTq474e1lAGqykkJsOA7v3qS1Cju2xwmsGPDbxl9Dji2RFLeedjS3I6ZH/WbSAQrrbpe59azDVJRSlHOOglVzlPBYMLwBhiIISU3a0qSoK/1ar6r+dz61RO2Up731JqKS2lQd9mrhQI4nue7BetLKkA2N77KrbWtWd23zepV4L6Z4G2OZMU5I97jSVxnikJUUpCgoDqDz4elVV6lRjsnHKJSry8p4G2FYS620lDklTqxe7iki5uSfte3kKqnZGUspYJqLS6lUzuVysSjYYXFNslJccCDYr47X8APufCtrT4rqlZjLKrPNJRH2FZQiw1LfjgpX2ah31ko63N/Lj0qieonZiMiarUeUVvDM8yky2GH1w3kvK0f8osqLZ2A1X8T+elbE9LBwco5WPUrVr3YeBfhTgSnHVKQlwBe6F30ndzjapzWfC7f8jC/jL/kt0KgR1JQlsFtJCEX0p8BetK9YskuvJdD8KHVUkwoAoAoAoAoAoAoAoCke0jBCoIxBp0tPxwbKSL6hxsd/P1Nwa3NLbjNbWUym2P8AEuxXsr4tNxREhh98JbLK02Q2BubWN78rcOd6vurrocZRXOfUhCUp5TYhy24p2XDjkNJEZ0WU23ZS9x8RvuduPjV9qUYSlzyvUhHlpehYcRw5TMnE2EuXRIZU6QU7g323vy1KrXjNShXLHKeCxxw5L1L1kprTAjJvezaRetPUPNkn7ltf4UO6pJhQBQBQBQBQBQBQB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2" name="Picture 4" descr="https://www.atlas.com.co/sia/public/uploads/lr_article/CCC-logo.png"/>
          <p:cNvPicPr>
            <a:picLocks noChangeAspect="1" noChangeArrowheads="1"/>
          </p:cNvPicPr>
          <p:nvPr/>
        </p:nvPicPr>
        <p:blipFill>
          <a:blip r:embed="rId2"/>
          <a:srcRect/>
          <a:stretch>
            <a:fillRect/>
          </a:stretch>
        </p:blipFill>
        <p:spPr bwMode="auto">
          <a:xfrm>
            <a:off x="474148" y="928670"/>
            <a:ext cx="3048920" cy="4857784"/>
          </a:xfrm>
          <a:prstGeom prst="rect">
            <a:avLst/>
          </a:prstGeom>
          <a:noFill/>
          <a:ln>
            <a:solidFill>
              <a:schemeClr val="bg1"/>
            </a:solidFill>
          </a:ln>
        </p:spPr>
      </p:pic>
    </p:spTree>
    <p:extLst>
      <p:ext uri="{BB962C8B-B14F-4D97-AF65-F5344CB8AC3E}">
        <p14:creationId xmlns:p14="http://schemas.microsoft.com/office/powerpoint/2010/main" val="384913590"/>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772400" cy="914400"/>
          </a:xfrm>
        </p:spPr>
        <p:txBody>
          <a:bodyPr/>
          <a:lstStyle/>
          <a:p>
            <a:pPr algn="ctr"/>
            <a:r>
              <a:rPr lang="es-CO" b="1" i="1" dirty="0" smtClean="0">
                <a:solidFill>
                  <a:schemeClr val="accent4">
                    <a:lumMod val="60000"/>
                    <a:lumOff val="40000"/>
                  </a:schemeClr>
                </a:solidFill>
                <a:latin typeface="Georgia" pitchFamily="18" charset="0"/>
              </a:rPr>
              <a:t>Formulario de cámara y comercio</a:t>
            </a:r>
            <a:endParaRPr lang="es-CO" b="1" i="1" dirty="0">
              <a:solidFill>
                <a:schemeClr val="accent4">
                  <a:lumMod val="60000"/>
                  <a:lumOff val="40000"/>
                </a:schemeClr>
              </a:solidFill>
              <a:latin typeface="Georgia"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427259"/>
            <a:ext cx="4032448" cy="5240135"/>
          </a:xfrm>
          <a:prstGeom prst="rect">
            <a:avLst/>
          </a:prstGeom>
          <a:ln>
            <a:solidFill>
              <a:schemeClr val="bg1"/>
            </a:solidFill>
          </a:ln>
        </p:spPr>
      </p:pic>
    </p:spTree>
    <p:extLst>
      <p:ext uri="{BB962C8B-B14F-4D97-AF65-F5344CB8AC3E}">
        <p14:creationId xmlns:p14="http://schemas.microsoft.com/office/powerpoint/2010/main" val="11938769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869729" y="4797152"/>
            <a:ext cx="7104829"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SAYCO Y ACINPRO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endParaRPr>
          </a:p>
        </p:txBody>
      </p:sp>
    </p:spTree>
    <p:extLst>
      <p:ext uri="{BB962C8B-B14F-4D97-AF65-F5344CB8AC3E}">
        <p14:creationId xmlns:p14="http://schemas.microsoft.com/office/powerpoint/2010/main" val="3769686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79512" y="0"/>
            <a:ext cx="8820472" cy="836712"/>
          </a:xfrm>
        </p:spPr>
        <p:txBody>
          <a:bodyPr/>
          <a:lstStyle/>
          <a:p>
            <a:pPr algn="ctr"/>
            <a:r>
              <a:rPr lang="es-CO" b="1" i="1" dirty="0" smtClean="0">
                <a:solidFill>
                  <a:schemeClr val="accent4">
                    <a:lumMod val="60000"/>
                    <a:lumOff val="40000"/>
                  </a:schemeClr>
                </a:solidFill>
                <a:latin typeface="Georgia" pitchFamily="18" charset="0"/>
              </a:rPr>
              <a:t>SAYCO</a:t>
            </a:r>
            <a:r>
              <a:rPr lang="es-CO" b="1" i="1" dirty="0">
                <a:solidFill>
                  <a:schemeClr val="accent4">
                    <a:lumMod val="60000"/>
                    <a:lumOff val="40000"/>
                  </a:schemeClr>
                </a:solidFill>
                <a:latin typeface="Georgia" pitchFamily="18" charset="0"/>
              </a:rPr>
              <a:t> </a:t>
            </a:r>
            <a:r>
              <a:rPr lang="es-CO" b="1" i="1" dirty="0" smtClean="0">
                <a:solidFill>
                  <a:schemeClr val="accent4">
                    <a:lumMod val="60000"/>
                    <a:lumOff val="40000"/>
                  </a:schemeClr>
                </a:solidFill>
                <a:latin typeface="Georgia" pitchFamily="18" charset="0"/>
              </a:rPr>
              <a:t>Y ACINPRO</a:t>
            </a:r>
            <a:endParaRPr lang="es-CO" b="1" i="1" dirty="0">
              <a:solidFill>
                <a:schemeClr val="accent4">
                  <a:lumMod val="60000"/>
                  <a:lumOff val="40000"/>
                </a:schemeClr>
              </a:solidFill>
              <a:latin typeface="Georgia" pitchFamily="18" charset="0"/>
            </a:endParaRPr>
          </a:p>
        </p:txBody>
      </p:sp>
      <p:sp>
        <p:nvSpPr>
          <p:cNvPr id="3" name="2 Marcador de contenido"/>
          <p:cNvSpPr>
            <a:spLocks noGrp="1"/>
          </p:cNvSpPr>
          <p:nvPr>
            <p:ph idx="4294967295"/>
          </p:nvPr>
        </p:nvSpPr>
        <p:spPr>
          <a:xfrm>
            <a:off x="251520" y="548680"/>
            <a:ext cx="8820472" cy="4968552"/>
          </a:xfrm>
        </p:spPr>
        <p:txBody>
          <a:bodyPr>
            <a:normAutofit lnSpcReduction="10000"/>
          </a:bodyPr>
          <a:lstStyle/>
          <a:p>
            <a:pPr algn="just"/>
            <a:endParaRPr lang="es-ES_tradnl" sz="1600" dirty="0">
              <a:solidFill>
                <a:schemeClr val="bg1"/>
              </a:solidFill>
              <a:latin typeface="Arial" pitchFamily="34" charset="0"/>
              <a:cs typeface="Arial" pitchFamily="34" charset="0"/>
            </a:endParaRPr>
          </a:p>
          <a:p>
            <a:pPr algn="just"/>
            <a:r>
              <a:rPr lang="es-ES_tradnl" sz="2000" dirty="0" smtClean="0">
                <a:solidFill>
                  <a:schemeClr val="bg1"/>
                </a:solidFill>
                <a:latin typeface="Arial" pitchFamily="34" charset="0"/>
                <a:cs typeface="Arial" pitchFamily="34" charset="0"/>
              </a:rPr>
              <a:t>La </a:t>
            </a:r>
            <a:r>
              <a:rPr lang="es-ES_tradnl" sz="2000" dirty="0">
                <a:solidFill>
                  <a:schemeClr val="bg1"/>
                </a:solidFill>
                <a:latin typeface="Arial" pitchFamily="34" charset="0"/>
                <a:cs typeface="Arial" pitchFamily="34" charset="0"/>
              </a:rPr>
              <a:t>Organización Sayco </a:t>
            </a:r>
            <a:r>
              <a:rPr lang="es-ES_tradnl" sz="2000" dirty="0" smtClean="0">
                <a:solidFill>
                  <a:schemeClr val="bg1"/>
                </a:solidFill>
                <a:latin typeface="Arial" pitchFamily="34" charset="0"/>
                <a:cs typeface="Arial" pitchFamily="34" charset="0"/>
              </a:rPr>
              <a:t>y Acinpro</a:t>
            </a:r>
            <a:r>
              <a:rPr lang="es-ES_tradnl" sz="2000" dirty="0">
                <a:solidFill>
                  <a:schemeClr val="bg1"/>
                </a:solidFill>
                <a:latin typeface="Arial" pitchFamily="34" charset="0"/>
                <a:cs typeface="Arial" pitchFamily="34" charset="0"/>
              </a:rPr>
              <a:t>, es una entidad sin ánimo de lucro, creada hace más de 20 años, dedicada a recaudar los derechos generados por la explotación comercial de la música en los establecimientos abiertos al público en todo el territorio colombiano.</a:t>
            </a:r>
            <a:endParaRPr lang="es-CO" sz="2000" dirty="0">
              <a:solidFill>
                <a:schemeClr val="bg1"/>
              </a:solidFill>
              <a:latin typeface="Arial" pitchFamily="34" charset="0"/>
              <a:cs typeface="Arial" pitchFamily="34" charset="0"/>
            </a:endParaRPr>
          </a:p>
          <a:p>
            <a:pPr algn="just"/>
            <a:r>
              <a:rPr lang="es-ES_tradnl" sz="2000" dirty="0">
                <a:solidFill>
                  <a:schemeClr val="bg1"/>
                </a:solidFill>
                <a:latin typeface="Arial" pitchFamily="34" charset="0"/>
                <a:cs typeface="Arial" pitchFamily="34" charset="0"/>
              </a:rPr>
              <a:t>Su gestión esta basada en la legislación que regula los derechos de autor en el país y en cumplimiento del mandato conferido por la Sociedad de Autores y Compositores de Colombia SAYCO y la Asociación Colombiana de Intérpretes y Productores Fonográficos ACINPRO, en sus calidades de sociedades de gestión colectiva</a:t>
            </a:r>
            <a:r>
              <a:rPr lang="es-ES_tradnl" sz="2000" dirty="0" smtClean="0">
                <a:solidFill>
                  <a:schemeClr val="bg1"/>
                </a:solidFill>
                <a:latin typeface="Arial" pitchFamily="34" charset="0"/>
                <a:cs typeface="Arial" pitchFamily="34" charset="0"/>
              </a:rPr>
              <a:t>.</a:t>
            </a:r>
          </a:p>
          <a:p>
            <a:pPr algn="just"/>
            <a:r>
              <a:rPr lang="es-ES_tradnl" sz="2000" dirty="0" smtClean="0">
                <a:solidFill>
                  <a:schemeClr val="bg1"/>
                </a:solidFill>
                <a:latin typeface="Arial" pitchFamily="34" charset="0"/>
                <a:cs typeface="Arial" pitchFamily="34" charset="0"/>
              </a:rPr>
              <a:t>Los puedes contactar en el valle del cauca :</a:t>
            </a:r>
          </a:p>
          <a:p>
            <a:pPr algn="just"/>
            <a:r>
              <a:rPr lang="es-ES_tradnl" sz="2000" dirty="0">
                <a:solidFill>
                  <a:schemeClr val="bg1"/>
                </a:solidFill>
                <a:latin typeface="Arial" pitchFamily="34" charset="0"/>
                <a:cs typeface="Arial" pitchFamily="34" charset="0"/>
              </a:rPr>
              <a:t>Oficina Principal:	Cali</a:t>
            </a:r>
            <a:endParaRPr lang="es-CO" sz="2000" dirty="0">
              <a:solidFill>
                <a:schemeClr val="bg1"/>
              </a:solidFill>
              <a:latin typeface="Arial" pitchFamily="34" charset="0"/>
              <a:cs typeface="Arial" pitchFamily="34" charset="0"/>
            </a:endParaRPr>
          </a:p>
          <a:p>
            <a:pPr algn="just"/>
            <a:r>
              <a:rPr lang="es-ES_tradnl" sz="2000" dirty="0">
                <a:solidFill>
                  <a:schemeClr val="bg1"/>
                </a:solidFill>
                <a:latin typeface="Arial" pitchFamily="34" charset="0"/>
                <a:cs typeface="Arial" pitchFamily="34" charset="0"/>
              </a:rPr>
              <a:t>Dirección:	Av. 5 Norte # 19N-04 Of.301</a:t>
            </a:r>
            <a:endParaRPr lang="es-CO" sz="2000" dirty="0">
              <a:solidFill>
                <a:schemeClr val="bg1"/>
              </a:solidFill>
              <a:latin typeface="Arial" pitchFamily="34" charset="0"/>
              <a:cs typeface="Arial" pitchFamily="34" charset="0"/>
            </a:endParaRPr>
          </a:p>
          <a:p>
            <a:pPr algn="just"/>
            <a:r>
              <a:rPr lang="es-ES_tradnl" sz="2000" dirty="0">
                <a:solidFill>
                  <a:schemeClr val="bg1"/>
                </a:solidFill>
                <a:latin typeface="Arial" pitchFamily="34" charset="0"/>
                <a:cs typeface="Arial" pitchFamily="34" charset="0"/>
              </a:rPr>
              <a:t>Teléfonos:	660 10 90 Fax 660 10 91</a:t>
            </a:r>
            <a:endParaRPr lang="es-CO" sz="2000" dirty="0">
              <a:solidFill>
                <a:schemeClr val="bg1"/>
              </a:solidFill>
              <a:latin typeface="Arial" pitchFamily="34" charset="0"/>
              <a:cs typeface="Arial" pitchFamily="34" charset="0"/>
            </a:endParaRPr>
          </a:p>
          <a:p>
            <a:pPr algn="just"/>
            <a:r>
              <a:rPr lang="es-ES_tradnl" sz="2000" dirty="0">
                <a:solidFill>
                  <a:schemeClr val="bg1"/>
                </a:solidFill>
                <a:latin typeface="Arial" pitchFamily="34" charset="0"/>
                <a:cs typeface="Arial" pitchFamily="34" charset="0"/>
              </a:rPr>
              <a:t>e-Mail:	</a:t>
            </a:r>
            <a:r>
              <a:rPr lang="es-ES_tradnl" sz="2000" u="sng" dirty="0">
                <a:solidFill>
                  <a:schemeClr val="bg1"/>
                </a:solidFill>
                <a:latin typeface="Arial" pitchFamily="34" charset="0"/>
                <a:cs typeface="Arial" pitchFamily="34" charset="0"/>
                <a:hlinkClick r:id="rId2"/>
              </a:rPr>
              <a:t>cali@saycoacinpro.org.co</a:t>
            </a:r>
            <a:endParaRPr lang="es-CO" sz="2000" dirty="0">
              <a:solidFill>
                <a:schemeClr val="bg1"/>
              </a:solidFill>
              <a:latin typeface="Arial" pitchFamily="34" charset="0"/>
              <a:cs typeface="Arial" pitchFamily="34" charset="0"/>
            </a:endParaRPr>
          </a:p>
          <a:p>
            <a:endParaRPr lang="es-CO" sz="1400" dirty="0"/>
          </a:p>
          <a:p>
            <a:endParaRPr lang="es-CO" dirty="0"/>
          </a:p>
        </p:txBody>
      </p:sp>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5615608" y="3573016"/>
            <a:ext cx="3528392" cy="3168352"/>
          </a:xfrm>
          <a:prstGeom prst="rect">
            <a:avLst/>
          </a:prstGeom>
        </p:spPr>
      </p:pic>
    </p:spTree>
    <p:extLst>
      <p:ext uri="{BB962C8B-B14F-4D97-AF65-F5344CB8AC3E}">
        <p14:creationId xmlns:p14="http://schemas.microsoft.com/office/powerpoint/2010/main" val="175341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050" y="4941168"/>
            <a:ext cx="9456405" cy="1754326"/>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Servicio de bomberos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endParaRPr>
          </a:p>
        </p:txBody>
      </p:sp>
    </p:spTree>
    <p:extLst>
      <p:ext uri="{BB962C8B-B14F-4D97-AF65-F5344CB8AC3E}">
        <p14:creationId xmlns:p14="http://schemas.microsoft.com/office/powerpoint/2010/main" val="137571423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8229600" cy="836824"/>
          </a:xfrm>
        </p:spPr>
        <p:txBody>
          <a:bodyPr/>
          <a:lstStyle/>
          <a:p>
            <a:pPr algn="ctr"/>
            <a:r>
              <a:rPr lang="es-CO" sz="4000" b="1" i="1" dirty="0" smtClean="0">
                <a:solidFill>
                  <a:schemeClr val="accent4">
                    <a:lumMod val="60000"/>
                    <a:lumOff val="40000"/>
                  </a:schemeClr>
                </a:solidFill>
                <a:latin typeface="Georgia" pitchFamily="18" charset="0"/>
              </a:rPr>
              <a:t>Servicios de Bomberos</a:t>
            </a:r>
            <a:endParaRPr lang="es-CO" sz="4000" b="1" i="1" dirty="0">
              <a:solidFill>
                <a:schemeClr val="accent4">
                  <a:lumMod val="60000"/>
                  <a:lumOff val="40000"/>
                </a:schemeClr>
              </a:solidFill>
              <a:latin typeface="Georgia" pitchFamily="18" charset="0"/>
            </a:endParaRPr>
          </a:p>
        </p:txBody>
      </p:sp>
      <p:sp>
        <p:nvSpPr>
          <p:cNvPr id="4" name="3 Marcador de texto"/>
          <p:cNvSpPr>
            <a:spLocks noGrp="1"/>
          </p:cNvSpPr>
          <p:nvPr>
            <p:ph type="body" idx="2"/>
          </p:nvPr>
        </p:nvSpPr>
        <p:spPr>
          <a:xfrm>
            <a:off x="685800" y="1052736"/>
            <a:ext cx="4318248" cy="5400600"/>
          </a:xfrm>
        </p:spPr>
        <p:txBody>
          <a:bodyPr>
            <a:normAutofit/>
          </a:bodyPr>
          <a:lstStyle/>
          <a:p>
            <a:pPr algn="just"/>
            <a:r>
              <a:rPr lang="es-CO" sz="2000" dirty="0">
                <a:solidFill>
                  <a:schemeClr val="bg1"/>
                </a:solidFill>
                <a:latin typeface="Arial" pitchFamily="34" charset="0"/>
                <a:cs typeface="Arial" pitchFamily="34" charset="0"/>
              </a:rPr>
              <a:t>El Cuerpo de Bomberos Voluntarios de Cali es la primera organización de socorro del país en ser certificada por el Icontec. El viernes pasado recibió las certificaciones Icontec Internacional y la de Calidad ISO 9001.</a:t>
            </a:r>
          </a:p>
          <a:p>
            <a:pPr algn="just"/>
            <a:r>
              <a:rPr lang="es-CO" sz="2000" dirty="0">
                <a:solidFill>
                  <a:schemeClr val="bg1"/>
                </a:solidFill>
                <a:latin typeface="Arial" pitchFamily="34" charset="0"/>
                <a:cs typeface="Arial" pitchFamily="34" charset="0"/>
              </a:rPr>
              <a:t>Gracias a estos dos reconocimientos, explicó el comandante de la institución, Rubén Gamboa, los Bomberos de Cali podrán acudir a llamados de otros países para combatir incendios, siniestros, emergencias con materiales peligrosos y otras calamidades</a:t>
            </a:r>
            <a:r>
              <a:rPr lang="es-CO" sz="2000" b="1" dirty="0">
                <a:solidFill>
                  <a:schemeClr val="bg1"/>
                </a:solidFill>
                <a:latin typeface="Arial" pitchFamily="34" charset="0"/>
                <a:cs typeface="Arial" pitchFamily="34" charset="0"/>
              </a:rPr>
              <a:t>.</a:t>
            </a:r>
            <a:endParaRPr lang="es-CO" sz="2000" dirty="0">
              <a:solidFill>
                <a:schemeClr val="bg1"/>
              </a:solidFill>
              <a:latin typeface="Arial" pitchFamily="34" charset="0"/>
              <a:cs typeface="Arial" pitchFamily="34" charset="0"/>
            </a:endParaRPr>
          </a:p>
          <a:p>
            <a:endParaRPr lang="es-CO"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8064" y="1556792"/>
            <a:ext cx="3806130" cy="3689275"/>
          </a:xfrm>
          <a:ln>
            <a:solidFill>
              <a:schemeClr val="bg1"/>
            </a:solidFill>
          </a:ln>
        </p:spPr>
      </p:pic>
    </p:spTree>
    <p:extLst>
      <p:ext uri="{BB962C8B-B14F-4D97-AF65-F5344CB8AC3E}">
        <p14:creationId xmlns:p14="http://schemas.microsoft.com/office/powerpoint/2010/main" val="114704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O" sz="4000" b="1" dirty="0" smtClean="0">
                <a:solidFill>
                  <a:schemeClr val="accent4">
                    <a:lumMod val="60000"/>
                    <a:lumOff val="40000"/>
                  </a:schemeClr>
                </a:solidFill>
                <a:latin typeface="Georgia" pitchFamily="18" charset="0"/>
              </a:rPr>
              <a:t>LEGISLACION LABORAL</a:t>
            </a:r>
            <a:endParaRPr lang="es-CO" sz="4000" b="1" dirty="0">
              <a:solidFill>
                <a:schemeClr val="accent4">
                  <a:lumMod val="60000"/>
                  <a:lumOff val="40000"/>
                </a:schemeClr>
              </a:solidFill>
              <a:latin typeface="Georgia" pitchFamily="18" charset="0"/>
            </a:endParaRPr>
          </a:p>
        </p:txBody>
      </p:sp>
      <p:sp>
        <p:nvSpPr>
          <p:cNvPr id="5" name="4 Marcador de texto"/>
          <p:cNvSpPr>
            <a:spLocks noGrp="1"/>
          </p:cNvSpPr>
          <p:nvPr>
            <p:ph type="body" idx="2"/>
          </p:nvPr>
        </p:nvSpPr>
        <p:spPr>
          <a:xfrm>
            <a:off x="285720" y="1435100"/>
            <a:ext cx="3643338" cy="4572000"/>
          </a:xfrm>
        </p:spPr>
        <p:txBody>
          <a:bodyPr>
            <a:noAutofit/>
          </a:bodyPr>
          <a:lstStyle/>
          <a:p>
            <a:pPr algn="just"/>
            <a:r>
              <a:rPr lang="es-CO" dirty="0">
                <a:solidFill>
                  <a:schemeClr val="bg1"/>
                </a:solidFill>
                <a:latin typeface="Georgia" pitchFamily="18" charset="0"/>
              </a:rPr>
              <a:t>La</a:t>
            </a:r>
            <a:r>
              <a:rPr lang="es-CO" dirty="0">
                <a:solidFill>
                  <a:schemeClr val="bg1"/>
                </a:solidFill>
                <a:latin typeface="Arial" pitchFamily="34" charset="0"/>
                <a:cs typeface="Arial" pitchFamily="34" charset="0"/>
              </a:rPr>
              <a:t> legislación laboral es una rama del derecho relativamente joven en comparación con otras ramas ya que surge recién en el siglo XX luego de muchos años de protestas y reclamos de sectores obreros que pedían por mejores condiciones de trabajo, estabilidad y seguridad. La legislación laboral es sumamente importante y siempre se recomienda a los trabajadores conocerla a modo de poder reclamar lo que les corresponde pero también para saber cuáles son sus obligaciones frente a quien los emplea</a:t>
            </a:r>
            <a:r>
              <a:rPr lang="es-CO" dirty="0" smtClean="0">
                <a:solidFill>
                  <a:schemeClr val="bg1"/>
                </a:solidFill>
                <a:latin typeface="Arial" pitchFamily="34" charset="0"/>
                <a:cs typeface="Arial" pitchFamily="34" charset="0"/>
              </a:rPr>
              <a:t>.</a:t>
            </a:r>
            <a:endParaRPr lang="es-CO"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628800"/>
            <a:ext cx="4536504" cy="3744416"/>
          </a:xfrm>
          <a:prstGeom prst="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639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7430"/>
            <a:ext cx="8229600" cy="1162050"/>
          </a:xfrm>
        </p:spPr>
        <p:txBody>
          <a:bodyPr/>
          <a:lstStyle/>
          <a:p>
            <a:pPr algn="ctr"/>
            <a:r>
              <a:rPr lang="es-CO" sz="4000" b="1" i="1" dirty="0" smtClean="0">
                <a:solidFill>
                  <a:schemeClr val="accent4">
                    <a:lumMod val="60000"/>
                    <a:lumOff val="40000"/>
                  </a:schemeClr>
                </a:solidFill>
                <a:latin typeface="Georgia" pitchFamily="18" charset="0"/>
              </a:rPr>
              <a:t>Permiso de los bomberos exigente </a:t>
            </a:r>
            <a:endParaRPr lang="es-CO" sz="4000" b="1" i="1" dirty="0">
              <a:solidFill>
                <a:schemeClr val="accent4">
                  <a:lumMod val="60000"/>
                  <a:lumOff val="40000"/>
                </a:schemeClr>
              </a:solidFill>
              <a:latin typeface="Georgia" pitchFamily="18" charset="0"/>
            </a:endParaRPr>
          </a:p>
        </p:txBody>
      </p:sp>
      <p:sp>
        <p:nvSpPr>
          <p:cNvPr id="4" name="3 Marcador de texto"/>
          <p:cNvSpPr>
            <a:spLocks noGrp="1"/>
          </p:cNvSpPr>
          <p:nvPr>
            <p:ph type="body" idx="2"/>
          </p:nvPr>
        </p:nvSpPr>
        <p:spPr>
          <a:xfrm>
            <a:off x="4788024" y="1340768"/>
            <a:ext cx="4248472" cy="5184576"/>
          </a:xfrm>
        </p:spPr>
        <p:txBody>
          <a:bodyPr>
            <a:normAutofit fontScale="92500"/>
          </a:bodyPr>
          <a:lstStyle/>
          <a:p>
            <a:pPr algn="just"/>
            <a:r>
              <a:rPr lang="es-CO" sz="2200" dirty="0">
                <a:solidFill>
                  <a:schemeClr val="bg1"/>
                </a:solidFill>
                <a:latin typeface="Arial" pitchFamily="34" charset="0"/>
                <a:cs typeface="Arial" pitchFamily="34" charset="0"/>
              </a:rPr>
              <a:t>El proceso para obtener el permiso de funcionamiento emitido por el Cuerpo de Bomberos representa, para los empresarios del Distrito Metropolitano Quito, el más complicado, riguroso y uno de los más importantes. Lo que ocurre con las empresas del sur es un ejemplo, en especial las asentadas en la zona residencial. Dos son los factores: la complejidad para implementar el equipamiento. Y, segundo, la desigualdad de criterios por parte de los inspectores</a:t>
            </a:r>
            <a:r>
              <a:rPr lang="es-CO" sz="2200" dirty="0">
                <a:latin typeface="Georgia" pitchFamily="18" charset="0"/>
              </a:rPr>
              <a:t/>
            </a:r>
            <a:br>
              <a:rPr lang="es-CO" sz="2200" dirty="0">
                <a:latin typeface="Georgia" pitchFamily="18" charset="0"/>
              </a:rPr>
            </a:br>
            <a:r>
              <a:rPr lang="es-CO" dirty="0"/>
              <a:t/>
            </a:r>
            <a:br>
              <a:rPr lang="es-CO" dirty="0"/>
            </a:br>
            <a:endParaRPr lang="es-CO"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6"/>
            <a:ext cx="3960440" cy="3464787"/>
          </a:xfrm>
          <a:ln>
            <a:solidFill>
              <a:schemeClr val="bg1"/>
            </a:solidFill>
          </a:ln>
        </p:spPr>
      </p:pic>
    </p:spTree>
    <p:extLst>
      <p:ext uri="{BB962C8B-B14F-4D97-AF65-F5344CB8AC3E}">
        <p14:creationId xmlns:p14="http://schemas.microsoft.com/office/powerpoint/2010/main" val="34169899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4536504" cy="6466932"/>
          </a:xfrm>
          <a:prstGeom prst="rect">
            <a:avLst/>
          </a:prstGeom>
          <a:ln>
            <a:solidFill>
              <a:schemeClr val="bg1"/>
            </a:solidFill>
          </a:ln>
        </p:spPr>
      </p:pic>
      <p:sp>
        <p:nvSpPr>
          <p:cNvPr id="6" name="5 CuadroTexto"/>
          <p:cNvSpPr txBox="1"/>
          <p:nvPr/>
        </p:nvSpPr>
        <p:spPr>
          <a:xfrm>
            <a:off x="4860032" y="2509908"/>
            <a:ext cx="4426876" cy="1323439"/>
          </a:xfrm>
          <a:prstGeom prst="rect">
            <a:avLst/>
          </a:prstGeom>
          <a:noFill/>
        </p:spPr>
        <p:txBody>
          <a:bodyPr wrap="square" rtlCol="0">
            <a:spAutoFit/>
          </a:bodyPr>
          <a:lstStyle/>
          <a:p>
            <a:r>
              <a:rPr lang="es-CO" sz="4000" b="1" i="1" dirty="0" smtClean="0">
                <a:solidFill>
                  <a:schemeClr val="accent4">
                    <a:lumMod val="60000"/>
                    <a:lumOff val="40000"/>
                  </a:schemeClr>
                </a:solidFill>
                <a:latin typeface="Georgia" pitchFamily="18" charset="0"/>
              </a:rPr>
              <a:t>CERTIFICADO DE BOMBEROS </a:t>
            </a:r>
            <a:endParaRPr lang="es-CO" sz="4000" b="1" i="1" dirty="0">
              <a:solidFill>
                <a:schemeClr val="accent4">
                  <a:lumMod val="60000"/>
                  <a:lumOff val="40000"/>
                </a:schemeClr>
              </a:solidFill>
              <a:latin typeface="Georgia" pitchFamily="18" charset="0"/>
            </a:endParaRPr>
          </a:p>
        </p:txBody>
      </p:sp>
    </p:spTree>
    <p:extLst>
      <p:ext uri="{BB962C8B-B14F-4D97-AF65-F5344CB8AC3E}">
        <p14:creationId xmlns:p14="http://schemas.microsoft.com/office/powerpoint/2010/main" val="816184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98614" y="5301208"/>
            <a:ext cx="8146782"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SERVICIO DE SUELO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endParaRPr>
          </a:p>
        </p:txBody>
      </p:sp>
    </p:spTree>
    <p:extLst>
      <p:ext uri="{BB962C8B-B14F-4D97-AF65-F5344CB8AC3E}">
        <p14:creationId xmlns:p14="http://schemas.microsoft.com/office/powerpoint/2010/main" val="1467872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14400"/>
          </a:xfrm>
        </p:spPr>
        <p:txBody>
          <a:bodyPr/>
          <a:lstStyle/>
          <a:p>
            <a:pPr algn="ctr"/>
            <a:r>
              <a:rPr lang="es-CO" b="1" i="1" dirty="0" smtClean="0">
                <a:solidFill>
                  <a:schemeClr val="accent4">
                    <a:lumMod val="60000"/>
                    <a:lumOff val="40000"/>
                  </a:schemeClr>
                </a:solidFill>
                <a:latin typeface="Georgia" pitchFamily="18" charset="0"/>
              </a:rPr>
              <a:t>Servicio de Suelo en que consisten </a:t>
            </a:r>
            <a:endParaRPr lang="es-CO" b="1" i="1" dirty="0">
              <a:solidFill>
                <a:schemeClr val="accent4">
                  <a:lumMod val="60000"/>
                  <a:lumOff val="40000"/>
                </a:schemeClr>
              </a:solidFill>
              <a:latin typeface="Georgia" pitchFamily="18" charset="0"/>
            </a:endParaRPr>
          </a:p>
        </p:txBody>
      </p:sp>
      <p:sp>
        <p:nvSpPr>
          <p:cNvPr id="3" name="2 Marcador de contenido"/>
          <p:cNvSpPr>
            <a:spLocks noGrp="1"/>
          </p:cNvSpPr>
          <p:nvPr>
            <p:ph sz="half" idx="1"/>
          </p:nvPr>
        </p:nvSpPr>
        <p:spPr>
          <a:xfrm>
            <a:off x="107504" y="1124744"/>
            <a:ext cx="4608512" cy="5400600"/>
          </a:xfrm>
        </p:spPr>
        <p:txBody>
          <a:bodyPr>
            <a:normAutofit fontScale="62500" lnSpcReduction="20000"/>
          </a:bodyPr>
          <a:lstStyle/>
          <a:p>
            <a:pPr algn="just"/>
            <a:r>
              <a:rPr lang="es-CO" dirty="0">
                <a:solidFill>
                  <a:schemeClr val="bg1"/>
                </a:solidFill>
                <a:latin typeface="Arial" pitchFamily="34" charset="0"/>
                <a:cs typeface="Arial" pitchFamily="34" charset="0"/>
              </a:rPr>
              <a:t/>
            </a:r>
            <a:br>
              <a:rPr lang="es-CO" dirty="0">
                <a:solidFill>
                  <a:schemeClr val="bg1"/>
                </a:solidFill>
                <a:latin typeface="Arial" pitchFamily="34" charset="0"/>
                <a:cs typeface="Arial" pitchFamily="34" charset="0"/>
              </a:rPr>
            </a:br>
            <a:r>
              <a:rPr lang="es-CO" sz="3400" dirty="0">
                <a:solidFill>
                  <a:schemeClr val="bg1"/>
                </a:solidFill>
                <a:latin typeface="Arial" pitchFamily="34" charset="0"/>
                <a:cs typeface="Arial" pitchFamily="34" charset="0"/>
              </a:rPr>
              <a:t>Es el dictamen escrito por medio del cual el curador o la autoridad municipal o distrital competente para expedir licencias o la oficina de planeación o la que haga sus veces, informa al interesado sobre el uso o usos permitidos en un predio o edificación, de conformidad con las normas urbanísticas del Plan de Ordenamiento Territorial y los instrumentos que lo desarrollen. La expedición de conceptos no otorga derechos conferidos mediante licencias que estén vigentes o que hayan sido ejecutadas.</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628800"/>
            <a:ext cx="4281370" cy="3744416"/>
          </a:xfrm>
          <a:ln>
            <a:solidFill>
              <a:schemeClr val="bg1"/>
            </a:solidFill>
          </a:ln>
        </p:spPr>
      </p:pic>
    </p:spTree>
    <p:extLst>
      <p:ext uri="{BB962C8B-B14F-4D97-AF65-F5344CB8AC3E}">
        <p14:creationId xmlns:p14="http://schemas.microsoft.com/office/powerpoint/2010/main" val="5456222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9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14612" y="1357298"/>
            <a:ext cx="4536504" cy="2492896"/>
          </a:xfrm>
          <a:ln>
            <a:noFill/>
          </a:ln>
        </p:spPr>
      </p:pic>
      <p:sp>
        <p:nvSpPr>
          <p:cNvPr id="7" name="6 Título"/>
          <p:cNvSpPr>
            <a:spLocks noGrp="1"/>
          </p:cNvSpPr>
          <p:nvPr>
            <p:ph type="title"/>
          </p:nvPr>
        </p:nvSpPr>
        <p:spPr>
          <a:xfrm>
            <a:off x="683568" y="0"/>
            <a:ext cx="8229600" cy="692696"/>
          </a:xfrm>
        </p:spPr>
        <p:txBody>
          <a:bodyPr/>
          <a:lstStyle/>
          <a:p>
            <a:r>
              <a:rPr lang="es-CO" b="1" i="1" dirty="0" smtClean="0">
                <a:solidFill>
                  <a:schemeClr val="accent4">
                    <a:lumMod val="60000"/>
                    <a:lumOff val="40000"/>
                  </a:schemeClr>
                </a:solidFill>
              </a:rPr>
              <a:t>Pregunta de usos de suelo</a:t>
            </a:r>
            <a:endParaRPr lang="es-CO" b="1" i="1" dirty="0">
              <a:solidFill>
                <a:schemeClr val="accent4">
                  <a:lumMod val="60000"/>
                  <a:lumOff val="40000"/>
                </a:schemeClr>
              </a:solidFill>
            </a:endParaRPr>
          </a:p>
        </p:txBody>
      </p:sp>
      <p:sp>
        <p:nvSpPr>
          <p:cNvPr id="8" name="7 Marcador de contenido"/>
          <p:cNvSpPr>
            <a:spLocks noGrp="1"/>
          </p:cNvSpPr>
          <p:nvPr>
            <p:ph sz="half" idx="1"/>
          </p:nvPr>
        </p:nvSpPr>
        <p:spPr>
          <a:xfrm>
            <a:off x="107504" y="857232"/>
            <a:ext cx="9036496" cy="4525963"/>
          </a:xfrm>
        </p:spPr>
        <p:txBody>
          <a:bodyPr>
            <a:normAutofit/>
          </a:bodyPr>
          <a:lstStyle/>
          <a:p>
            <a:pPr marL="68580" indent="0" algn="just">
              <a:buNone/>
            </a:pPr>
            <a:r>
              <a:rPr lang="es-CO" sz="2400" dirty="0" smtClean="0">
                <a:solidFill>
                  <a:schemeClr val="bg1"/>
                </a:solidFill>
                <a:latin typeface="Arial" pitchFamily="34" charset="0"/>
                <a:cs typeface="Arial" pitchFamily="34" charset="0"/>
              </a:rPr>
              <a:t>USOS </a:t>
            </a:r>
            <a:r>
              <a:rPr lang="es-CO" sz="2400" dirty="0">
                <a:solidFill>
                  <a:schemeClr val="bg1"/>
                </a:solidFill>
                <a:latin typeface="Arial" pitchFamily="34" charset="0"/>
                <a:cs typeface="Arial" pitchFamily="34" charset="0"/>
              </a:rPr>
              <a:t>DEL SUELO </a:t>
            </a:r>
            <a:r>
              <a:rPr lang="es-CO" sz="2400" dirty="0" smtClean="0">
                <a:solidFill>
                  <a:schemeClr val="bg1"/>
                </a:solidFill>
                <a:latin typeface="Arial" pitchFamily="34" charset="0"/>
                <a:cs typeface="Arial" pitchFamily="34" charset="0"/>
              </a:rPr>
              <a:t>ESTABLECIMIENTOS </a:t>
            </a:r>
            <a:r>
              <a:rPr lang="es-CO" sz="2400" dirty="0">
                <a:solidFill>
                  <a:schemeClr val="bg1"/>
                </a:solidFill>
                <a:latin typeface="Arial" pitchFamily="34" charset="0"/>
                <a:cs typeface="Arial" pitchFamily="34" charset="0"/>
              </a:rPr>
              <a:t>COMERCIALES </a:t>
            </a:r>
            <a:endParaRPr lang="es-CO" sz="2400" dirty="0" smtClean="0">
              <a:solidFill>
                <a:schemeClr val="bg1"/>
              </a:solidFill>
              <a:latin typeface="Arial" pitchFamily="34" charset="0"/>
              <a:cs typeface="Arial" pitchFamily="34" charset="0"/>
            </a:endParaRPr>
          </a:p>
          <a:p>
            <a:pPr marL="68580" indent="0" algn="just">
              <a:buNone/>
            </a:pPr>
            <a:r>
              <a:rPr lang="es-CO" sz="2400" dirty="0" smtClean="0">
                <a:solidFill>
                  <a:schemeClr val="bg1"/>
                </a:solidFill>
                <a:latin typeface="Arial" pitchFamily="34" charset="0"/>
                <a:cs typeface="Arial" pitchFamily="34" charset="0"/>
              </a:rPr>
              <a:t>REQUISITOS</a:t>
            </a:r>
            <a:r>
              <a:rPr lang="es-CO" sz="2400" dirty="0">
                <a:solidFill>
                  <a:schemeClr val="bg1"/>
                </a:solidFill>
                <a:latin typeface="Arial" pitchFamily="34" charset="0"/>
                <a:cs typeface="Arial" pitchFamily="34" charset="0"/>
              </a:rPr>
              <a:t>: Solicitar formato sacarle una copias. Reclamar Recibo para pago en Tesorería por $6100. Diligenciar formato en originar y dos copias. Debe Presentarse o solicitarse los lunes martes y viernes en AM. Anexar recibo de predial. Se radica y con la copia reclamar los </a:t>
            </a:r>
            <a:r>
              <a:rPr lang="es-CO" sz="2400" dirty="0" smtClean="0">
                <a:solidFill>
                  <a:schemeClr val="bg1"/>
                </a:solidFill>
                <a:latin typeface="Arial" pitchFamily="34" charset="0"/>
                <a:cs typeface="Arial" pitchFamily="34" charset="0"/>
              </a:rPr>
              <a:t>días </a:t>
            </a:r>
            <a:r>
              <a:rPr lang="es-CO" sz="2400" dirty="0">
                <a:solidFill>
                  <a:schemeClr val="bg1"/>
                </a:solidFill>
                <a:latin typeface="Arial" pitchFamily="34" charset="0"/>
                <a:cs typeface="Arial" pitchFamily="34" charset="0"/>
              </a:rPr>
              <a:t>lunes martes y viernes PM. PARA QUE: Para apertura de un negocio o para renovar licencia. NOTA: Además de este requisito los pertinentes como </a:t>
            </a:r>
            <a:r>
              <a:rPr lang="es-CO" sz="2400" dirty="0" smtClean="0">
                <a:solidFill>
                  <a:schemeClr val="bg1"/>
                </a:solidFill>
                <a:latin typeface="Arial" pitchFamily="34" charset="0"/>
                <a:cs typeface="Arial" pitchFamily="34" charset="0"/>
              </a:rPr>
              <a:t>Cámara </a:t>
            </a:r>
            <a:r>
              <a:rPr lang="es-CO" sz="2400" dirty="0">
                <a:solidFill>
                  <a:schemeClr val="bg1"/>
                </a:solidFill>
                <a:latin typeface="Arial" pitchFamily="34" charset="0"/>
                <a:cs typeface="Arial" pitchFamily="34" charset="0"/>
              </a:rPr>
              <a:t>de Comercio, ACIMPRO, Bomberos y los demás que exija </a:t>
            </a:r>
            <a:r>
              <a:rPr lang="es-CO" sz="2400" dirty="0" smtClean="0">
                <a:solidFill>
                  <a:schemeClr val="bg1"/>
                </a:solidFill>
                <a:latin typeface="Arial" pitchFamily="34" charset="0"/>
                <a:cs typeface="Arial" pitchFamily="34" charset="0"/>
              </a:rPr>
              <a:t>Sería </a:t>
            </a:r>
            <a:r>
              <a:rPr lang="es-CO" sz="2400" dirty="0">
                <a:solidFill>
                  <a:schemeClr val="bg1"/>
                </a:solidFill>
                <a:latin typeface="Arial" pitchFamily="34" charset="0"/>
                <a:cs typeface="Arial" pitchFamily="34" charset="0"/>
              </a:rPr>
              <a:t>de Gobierno.</a:t>
            </a:r>
          </a:p>
          <a:p>
            <a:pPr marL="68580" indent="0">
              <a:buNone/>
            </a:pPr>
            <a:endParaRPr lang="es-CO" dirty="0"/>
          </a:p>
        </p:txBody>
      </p:sp>
    </p:spTree>
    <p:extLst>
      <p:ext uri="{BB962C8B-B14F-4D97-AF65-F5344CB8AC3E}">
        <p14:creationId xmlns:p14="http://schemas.microsoft.com/office/powerpoint/2010/main" val="4099798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188640"/>
            <a:ext cx="8568952" cy="1185861"/>
          </a:xfrm>
        </p:spPr>
        <p:txBody>
          <a:bodyPr/>
          <a:lstStyle/>
          <a:p>
            <a:r>
              <a:rPr lang="es-CO" b="1" i="1" dirty="0" smtClean="0">
                <a:solidFill>
                  <a:schemeClr val="accent4">
                    <a:lumMod val="60000"/>
                    <a:lumOff val="40000"/>
                  </a:schemeClr>
                </a:solidFill>
              </a:rPr>
              <a:t>Documentos requeridos para uso de suelo</a:t>
            </a:r>
            <a:endParaRPr lang="es-CO" b="1" i="1" dirty="0">
              <a:solidFill>
                <a:schemeClr val="accent4">
                  <a:lumMod val="60000"/>
                  <a:lumOff val="40000"/>
                </a:schemeClr>
              </a:solidFill>
            </a:endParaRPr>
          </a:p>
        </p:txBody>
      </p:sp>
      <p:sp>
        <p:nvSpPr>
          <p:cNvPr id="6" name="5 Marcador de texto"/>
          <p:cNvSpPr>
            <a:spLocks noGrp="1"/>
          </p:cNvSpPr>
          <p:nvPr>
            <p:ph type="body" idx="2"/>
          </p:nvPr>
        </p:nvSpPr>
        <p:spPr>
          <a:xfrm>
            <a:off x="323528" y="1484784"/>
            <a:ext cx="5472608" cy="4821387"/>
          </a:xfrm>
        </p:spPr>
        <p:txBody>
          <a:bodyPr>
            <a:normAutofit fontScale="92500" lnSpcReduction="10000"/>
          </a:bodyPr>
          <a:lstStyle/>
          <a:p>
            <a:pPr algn="just"/>
            <a:r>
              <a:rPr lang="es-CO" sz="2000" b="1" dirty="0">
                <a:solidFill>
                  <a:schemeClr val="bg1"/>
                </a:solidFill>
                <a:latin typeface="Arial" pitchFamily="34" charset="0"/>
                <a:cs typeface="Arial" pitchFamily="34" charset="0"/>
              </a:rPr>
              <a:t>Documentos Requeridos Perfil: Persona Natural y Jurídica </a:t>
            </a:r>
          </a:p>
          <a:p>
            <a:pPr algn="just"/>
            <a:r>
              <a:rPr lang="es-CO" sz="2000" dirty="0">
                <a:solidFill>
                  <a:schemeClr val="bg1"/>
                </a:solidFill>
                <a:latin typeface="Arial" pitchFamily="34" charset="0"/>
                <a:cs typeface="Arial" pitchFamily="34" charset="0"/>
              </a:rPr>
              <a:t>1. Cédula de Ciudadanía. </a:t>
            </a:r>
            <a:r>
              <a:rPr lang="es-CO" sz="2000" dirty="0" smtClean="0">
                <a:solidFill>
                  <a:schemeClr val="bg1"/>
                </a:solidFill>
                <a:latin typeface="Arial" pitchFamily="34" charset="0"/>
                <a:cs typeface="Arial" pitchFamily="34" charset="0"/>
              </a:rPr>
              <a:t>(Fotocopia </a:t>
            </a:r>
            <a:r>
              <a:rPr lang="es-CO" sz="2000" dirty="0">
                <a:solidFill>
                  <a:schemeClr val="bg1"/>
                </a:solidFill>
                <a:latin typeface="Arial" pitchFamily="34" charset="0"/>
                <a:cs typeface="Arial" pitchFamily="34" charset="0"/>
              </a:rPr>
              <a:t>) </a:t>
            </a:r>
          </a:p>
          <a:p>
            <a:pPr algn="just"/>
            <a:r>
              <a:rPr lang="es-CO" sz="2000" dirty="0">
                <a:solidFill>
                  <a:schemeClr val="bg1"/>
                </a:solidFill>
                <a:latin typeface="Arial" pitchFamily="34" charset="0"/>
                <a:cs typeface="Arial" pitchFamily="34" charset="0"/>
              </a:rPr>
              <a:t>2.  Cédula de extranjería o pasaporte vigente. ( Fotocopia ) </a:t>
            </a:r>
          </a:p>
          <a:p>
            <a:pPr algn="just"/>
            <a:r>
              <a:rPr lang="es-CO" sz="2000" dirty="0">
                <a:solidFill>
                  <a:schemeClr val="bg1"/>
                </a:solidFill>
                <a:latin typeface="Arial" pitchFamily="34" charset="0"/>
                <a:cs typeface="Arial" pitchFamily="34" charset="0"/>
              </a:rPr>
              <a:t>3. Formato Uso del Suelo MMDI02.02.06.18.P15.F01. </a:t>
            </a:r>
            <a:r>
              <a:rPr lang="es-CO" sz="2000" dirty="0" smtClean="0">
                <a:solidFill>
                  <a:schemeClr val="bg1"/>
                </a:solidFill>
                <a:latin typeface="Arial" pitchFamily="34" charset="0"/>
                <a:cs typeface="Arial" pitchFamily="34" charset="0"/>
              </a:rPr>
              <a:t>(Original </a:t>
            </a:r>
            <a:r>
              <a:rPr lang="es-CO" sz="2000" dirty="0">
                <a:solidFill>
                  <a:schemeClr val="bg1"/>
                </a:solidFill>
                <a:latin typeface="Arial" pitchFamily="34" charset="0"/>
                <a:cs typeface="Arial" pitchFamily="34" charset="0"/>
              </a:rPr>
              <a:t>y Copia ) </a:t>
            </a:r>
          </a:p>
          <a:p>
            <a:pPr algn="just"/>
            <a:r>
              <a:rPr lang="es-CO" sz="2000" dirty="0">
                <a:solidFill>
                  <a:schemeClr val="bg1"/>
                </a:solidFill>
                <a:latin typeface="Arial" pitchFamily="34" charset="0"/>
                <a:cs typeface="Arial" pitchFamily="34" charset="0"/>
              </a:rPr>
              <a:t>4.  Recibo de Rentas Varias. </a:t>
            </a:r>
            <a:r>
              <a:rPr lang="es-CO" sz="2000" dirty="0" smtClean="0">
                <a:solidFill>
                  <a:schemeClr val="bg1"/>
                </a:solidFill>
                <a:latin typeface="Arial" pitchFamily="34" charset="0"/>
                <a:cs typeface="Arial" pitchFamily="34" charset="0"/>
              </a:rPr>
              <a:t>(Original </a:t>
            </a:r>
            <a:r>
              <a:rPr lang="es-CO" sz="2000" dirty="0">
                <a:solidFill>
                  <a:schemeClr val="bg1"/>
                </a:solidFill>
                <a:latin typeface="Arial" pitchFamily="34" charset="0"/>
                <a:cs typeface="Arial" pitchFamily="34" charset="0"/>
              </a:rPr>
              <a:t>) </a:t>
            </a:r>
          </a:p>
          <a:p>
            <a:pPr algn="just"/>
            <a:r>
              <a:rPr lang="es-CO" sz="2000" dirty="0">
                <a:solidFill>
                  <a:schemeClr val="bg1"/>
                </a:solidFill>
                <a:latin typeface="Arial" pitchFamily="34" charset="0"/>
                <a:cs typeface="Arial" pitchFamily="34" charset="0"/>
              </a:rPr>
              <a:t>5. Carta de aceptación o favorabilidad de los vecinos colindantes ( Original ) </a:t>
            </a:r>
          </a:p>
          <a:p>
            <a:pPr algn="just"/>
            <a:r>
              <a:rPr lang="es-CO" sz="2000" dirty="0">
                <a:solidFill>
                  <a:schemeClr val="bg1"/>
                </a:solidFill>
                <a:latin typeface="Arial" pitchFamily="34" charset="0"/>
                <a:cs typeface="Arial" pitchFamily="34" charset="0"/>
              </a:rPr>
              <a:t>6. Carta de aceptación o favorabilidad de los copropietarios o de la administración ( Original )</a:t>
            </a:r>
          </a:p>
          <a:p>
            <a:pPr algn="just"/>
            <a:r>
              <a:rPr lang="es-CO" sz="2000" dirty="0">
                <a:solidFill>
                  <a:schemeClr val="bg1"/>
                </a:solidFill>
                <a:latin typeface="Arial" pitchFamily="34" charset="0"/>
                <a:cs typeface="Arial" pitchFamily="34" charset="0"/>
              </a:rPr>
              <a:t> 7. Carta de autorización cuando se trate de entidades de seguridad nacional, educativos, de salud. </a:t>
            </a:r>
            <a:r>
              <a:rPr lang="es-CO" sz="2000" dirty="0" smtClean="0">
                <a:solidFill>
                  <a:schemeClr val="bg1"/>
                </a:solidFill>
                <a:latin typeface="Arial" pitchFamily="34" charset="0"/>
                <a:cs typeface="Arial" pitchFamily="34" charset="0"/>
              </a:rPr>
              <a:t>(Original)</a:t>
            </a:r>
            <a:endParaRPr lang="es-CO" sz="2000" dirty="0">
              <a:solidFill>
                <a:schemeClr val="bg1"/>
              </a:solidFill>
              <a:latin typeface="Arial" pitchFamily="34" charset="0"/>
              <a:cs typeface="Arial" pitchFamily="34" charset="0"/>
            </a:endParaRPr>
          </a:p>
          <a:p>
            <a:endParaRPr lang="es-CO"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0152" y="1700808"/>
            <a:ext cx="3045973" cy="3246125"/>
          </a:xfrm>
          <a:ln>
            <a:solidFill>
              <a:schemeClr val="bg1"/>
            </a:solidFill>
          </a:ln>
        </p:spPr>
      </p:pic>
    </p:spTree>
    <p:extLst>
      <p:ext uri="{BB962C8B-B14F-4D97-AF65-F5344CB8AC3E}">
        <p14:creationId xmlns:p14="http://schemas.microsoft.com/office/powerpoint/2010/main" val="5170901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4000" b="1" i="1" dirty="0" smtClean="0">
                <a:solidFill>
                  <a:schemeClr val="accent4">
                    <a:lumMod val="60000"/>
                    <a:lumOff val="40000"/>
                  </a:schemeClr>
                </a:solidFill>
                <a:latin typeface="Georgia" pitchFamily="18" charset="0"/>
              </a:rPr>
              <a:t>DERECHO LABORAL</a:t>
            </a:r>
            <a:endParaRPr lang="es-CO" sz="4000"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5800" y="1435100"/>
            <a:ext cx="3454152" cy="4874220"/>
          </a:xfrm>
        </p:spPr>
        <p:txBody>
          <a:bodyPr>
            <a:noAutofit/>
          </a:bodyPr>
          <a:lstStyle/>
          <a:p>
            <a:pPr algn="just"/>
            <a:r>
              <a:rPr lang="es-CO" dirty="0">
                <a:solidFill>
                  <a:schemeClr val="bg1"/>
                </a:solidFill>
                <a:latin typeface="Arial" pitchFamily="34" charset="0"/>
                <a:cs typeface="Arial" pitchFamily="34" charset="0"/>
              </a:rPr>
              <a:t>Se conoce con el nombre de derecho laboral a todo el conjunto de leyes y reglas que tienen por objetivo regular y ordenar los diferentes sistemas laborales que caracterizan al ser humano. A diferencia de lo que sucede con muchos otros conjuntos de leyes, el derecho laboral podría decirse que no cuenta con una base anteriormente consuetudinaria o establecida en torno a costumbre previas ya que surge como resultado de las demandas de los trabajadores </a:t>
            </a:r>
          </a:p>
        </p:txBody>
      </p:sp>
      <p:pic>
        <p:nvPicPr>
          <p:cNvPr id="34818" name="Picture 2" descr="http://image.slidesharecdn.com/derecholaboralpower2-091113181724-phpapp02/95/derecho-laboral-1-728.jpg?cb=1258136281"/>
          <p:cNvPicPr>
            <a:picLocks noChangeAspect="1" noChangeArrowheads="1"/>
          </p:cNvPicPr>
          <p:nvPr/>
        </p:nvPicPr>
        <p:blipFill>
          <a:blip r:embed="rId2"/>
          <a:srcRect/>
          <a:stretch>
            <a:fillRect/>
          </a:stretch>
        </p:blipFill>
        <p:spPr bwMode="auto">
          <a:xfrm>
            <a:off x="4214810" y="1500174"/>
            <a:ext cx="4362432" cy="3357586"/>
          </a:xfrm>
          <a:prstGeom prst="rect">
            <a:avLst/>
          </a:prstGeom>
          <a:noFill/>
          <a:ln>
            <a:solidFill>
              <a:schemeClr val="bg1"/>
            </a:solidFill>
          </a:ln>
        </p:spPr>
      </p:pic>
    </p:spTree>
    <p:extLst>
      <p:ext uri="{BB962C8B-B14F-4D97-AF65-F5344CB8AC3E}">
        <p14:creationId xmlns:p14="http://schemas.microsoft.com/office/powerpoint/2010/main" val="134795441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3050"/>
            <a:ext cx="8558242" cy="1162050"/>
          </a:xfrm>
        </p:spPr>
        <p:txBody>
          <a:bodyPr>
            <a:normAutofit fontScale="90000"/>
          </a:bodyPr>
          <a:lstStyle/>
          <a:p>
            <a:r>
              <a:rPr lang="es-CO" sz="4000" b="1" i="1" dirty="0" smtClean="0">
                <a:solidFill>
                  <a:schemeClr val="accent4">
                    <a:lumMod val="60000"/>
                    <a:lumOff val="40000"/>
                  </a:schemeClr>
                </a:solidFill>
                <a:latin typeface="Georgia" pitchFamily="18" charset="0"/>
              </a:rPr>
              <a:t>DERECHO DE LOS TRABAJADORES</a:t>
            </a:r>
            <a:endParaRPr lang="es-CO"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685800" y="1435100"/>
            <a:ext cx="3454152" cy="4730204"/>
          </a:xfrm>
        </p:spPr>
        <p:txBody>
          <a:bodyPr>
            <a:normAutofit fontScale="55000" lnSpcReduction="20000"/>
          </a:bodyPr>
          <a:lstStyle/>
          <a:p>
            <a:pPr algn="just"/>
            <a:r>
              <a:rPr lang="es-CO" sz="2900" dirty="0">
                <a:solidFill>
                  <a:schemeClr val="bg1"/>
                </a:solidFill>
                <a:latin typeface="Arial" pitchFamily="34" charset="0"/>
                <a:cs typeface="Arial" pitchFamily="34" charset="0"/>
              </a:rPr>
              <a:t>También conocido con el nombre de Derecho Laboral, el Derecho del Trabajo es una de las ramas más relevantes del derecho a nivel social. Esto es así ya que el conjunto de leyes, normativas y legislaciones que lo componen hacen del Derecho del Trabajo uno de los derechos que mayor impacto tienen en la calidad de vida de la población. Podemos decir que el Derecho del Trabajo, tal como lo dice su nombre, es aquel que se encarga de regular, controlar y legislar sobre los diferentes temas relativos al mundo laboral tales como los derechos y las obligaciones de las partes que componen el mundo laboral (tanto empleados como empleadores), las condiciones de pago y de remuneración, los servicios que deben ser incluidos en el pago, etc.</a:t>
            </a:r>
          </a:p>
          <a:p>
            <a:pPr algn="just"/>
            <a:endParaRPr lang="es-CO" dirty="0">
              <a:solidFill>
                <a:schemeClr val="bg1"/>
              </a:solidFill>
              <a:latin typeface="Arial" pitchFamily="34" charset="0"/>
              <a:cs typeface="Arial" pitchFamily="34" charset="0"/>
            </a:endParaRPr>
          </a:p>
          <a:p>
            <a:endParaRPr lang="es-CO" dirty="0"/>
          </a:p>
        </p:txBody>
      </p:sp>
      <p:pic>
        <p:nvPicPr>
          <p:cNvPr id="33794" name="Picture 2" descr="http://mimorelia.com/archivosnoticias/aguinaldo-derecho-trabajadores-secretaria-trabajo20121212.jpg"/>
          <p:cNvPicPr>
            <a:picLocks noChangeAspect="1" noChangeArrowheads="1"/>
          </p:cNvPicPr>
          <p:nvPr/>
        </p:nvPicPr>
        <p:blipFill>
          <a:blip r:embed="rId2"/>
          <a:srcRect/>
          <a:stretch>
            <a:fillRect/>
          </a:stretch>
        </p:blipFill>
        <p:spPr bwMode="auto">
          <a:xfrm>
            <a:off x="4143372" y="1428736"/>
            <a:ext cx="4572000" cy="2786082"/>
          </a:xfrm>
          <a:prstGeom prst="rect">
            <a:avLst/>
          </a:prstGeom>
          <a:noFill/>
          <a:ln>
            <a:solidFill>
              <a:schemeClr val="bg1"/>
            </a:solidFill>
          </a:ln>
        </p:spPr>
      </p:pic>
    </p:spTree>
    <p:extLst>
      <p:ext uri="{BB962C8B-B14F-4D97-AF65-F5344CB8AC3E}">
        <p14:creationId xmlns:p14="http://schemas.microsoft.com/office/powerpoint/2010/main" val="66770051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Título"/>
          <p:cNvSpPr>
            <a:spLocks noGrp="1"/>
          </p:cNvSpPr>
          <p:nvPr>
            <p:ph type="title" idx="4294967295"/>
          </p:nvPr>
        </p:nvSpPr>
        <p:spPr>
          <a:xfrm>
            <a:off x="0" y="620713"/>
            <a:ext cx="4214810" cy="1112837"/>
          </a:xfrm>
        </p:spPr>
        <p:txBody>
          <a:bodyPr/>
          <a:lstStyle/>
          <a:p>
            <a:pPr algn="ctr"/>
            <a:r>
              <a:rPr lang="es-CO" b="1" i="1" dirty="0" smtClean="0">
                <a:solidFill>
                  <a:schemeClr val="accent4">
                    <a:lumMod val="60000"/>
                    <a:lumOff val="40000"/>
                  </a:schemeClr>
                </a:solidFill>
                <a:latin typeface="Georgia" pitchFamily="18" charset="0"/>
              </a:rPr>
              <a:t>CONTRATO DE TRABAJO</a:t>
            </a:r>
            <a:endParaRPr lang="es-CO" b="1" i="1" dirty="0">
              <a:solidFill>
                <a:schemeClr val="accent4">
                  <a:lumMod val="60000"/>
                  <a:lumOff val="40000"/>
                </a:schemeClr>
              </a:solidFill>
              <a:latin typeface="Georgia" pitchFamily="18" charset="0"/>
            </a:endParaRPr>
          </a:p>
        </p:txBody>
      </p:sp>
      <p:sp>
        <p:nvSpPr>
          <p:cNvPr id="17" name="16 Marcador de texto"/>
          <p:cNvSpPr>
            <a:spLocks noGrp="1"/>
          </p:cNvSpPr>
          <p:nvPr>
            <p:ph type="body" sz="half" idx="4294967295"/>
          </p:nvPr>
        </p:nvSpPr>
        <p:spPr>
          <a:xfrm>
            <a:off x="179512" y="1916832"/>
            <a:ext cx="4392488" cy="4320480"/>
          </a:xfrm>
        </p:spPr>
        <p:txBody>
          <a:bodyPr>
            <a:normAutofit fontScale="25000" lnSpcReduction="20000"/>
          </a:bodyPr>
          <a:lstStyle/>
          <a:p>
            <a:pPr algn="just"/>
            <a:r>
              <a:rPr lang="es-CO" sz="6400" i="0" dirty="0">
                <a:solidFill>
                  <a:schemeClr val="bg1"/>
                </a:solidFill>
                <a:latin typeface="Arial" pitchFamily="34" charset="0"/>
                <a:cs typeface="Arial" pitchFamily="34" charset="0"/>
              </a:rPr>
              <a:t>Siempre que hablamos de trabajo en blanco, oficial o legal, debemos hacer referencia a un documento que es sin dudas la prueba de que ese trabajo o labor es correctamente llevada a cabo por ambas partes (el empleado y el empleador). Este documento no es otro que el contrato laboral o contrato de trabajo, </a:t>
            </a:r>
            <a:r>
              <a:rPr lang="es-CO" sz="6400" i="0" dirty="0" smtClean="0">
                <a:solidFill>
                  <a:schemeClr val="bg1"/>
                </a:solidFill>
                <a:latin typeface="Arial" pitchFamily="34" charset="0"/>
                <a:cs typeface="Arial" pitchFamily="34" charset="0"/>
              </a:rPr>
              <a:t> uno </a:t>
            </a:r>
            <a:r>
              <a:rPr lang="es-CO" sz="6400" i="0" dirty="0">
                <a:solidFill>
                  <a:schemeClr val="bg1"/>
                </a:solidFill>
                <a:latin typeface="Arial" pitchFamily="34" charset="0"/>
                <a:cs typeface="Arial" pitchFamily="34" charset="0"/>
              </a:rPr>
              <a:t>de los documentos más importantes que una persona debe poseer a lo largo de su vida si quiere obtener los beneficios y seguros correspondientes a la actividad que desempeña. El contrato laboral sirve básicamente, como toda forma de contrato, para establecer tanto los derechos como las obligaciones de las partes que toman lugar en su firmado. Así, el contrato sirve como prueba de que el trabajo es legal y que además cualquiera de las dos partes puede exigir el correcto cumplimiento del mismo si por alguna circunstancia esto no sucede.</a:t>
            </a:r>
            <a:r>
              <a:rPr lang="es-CO" i="0" dirty="0"/>
              <a:t/>
            </a:r>
            <a:br>
              <a:rPr lang="es-CO" i="0" dirty="0"/>
            </a:br>
            <a:r>
              <a:rPr lang="es-CO" i="0" dirty="0"/>
              <a:t/>
            </a:r>
            <a:br>
              <a:rPr lang="es-CO" i="0" dirty="0"/>
            </a:br>
            <a:endParaRPr lang="es-CO" dirty="0"/>
          </a:p>
        </p:txBody>
      </p:sp>
      <p:pic>
        <p:nvPicPr>
          <p:cNvPr id="18" name="17 Marcador de posición de imagen"/>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748" r="1748"/>
          <a:stretch>
            <a:fillRect/>
          </a:stretch>
        </p:blipFill>
        <p:spPr>
          <a:xfrm>
            <a:off x="4644008" y="620688"/>
            <a:ext cx="4284662" cy="5832475"/>
          </a:xfrm>
        </p:spPr>
      </p:pic>
    </p:spTree>
    <p:extLst>
      <p:ext uri="{BB962C8B-B14F-4D97-AF65-F5344CB8AC3E}">
        <p14:creationId xmlns:p14="http://schemas.microsoft.com/office/powerpoint/2010/main" val="20245577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ctr"/>
            <a:r>
              <a:rPr lang="es-CO" sz="4000" b="1" i="1" dirty="0" smtClean="0">
                <a:solidFill>
                  <a:schemeClr val="accent4">
                    <a:lumMod val="60000"/>
                    <a:lumOff val="40000"/>
                  </a:schemeClr>
                </a:solidFill>
                <a:latin typeface="Georgia" pitchFamily="18" charset="0"/>
              </a:rPr>
              <a:t>RELACIONES LABORALES</a:t>
            </a:r>
            <a:endParaRPr lang="es-CO" sz="4000" b="1" i="1" dirty="0">
              <a:solidFill>
                <a:schemeClr val="accent4">
                  <a:lumMod val="60000"/>
                  <a:lumOff val="40000"/>
                </a:schemeClr>
              </a:solidFill>
              <a:latin typeface="Georgia" pitchFamily="18" charset="0"/>
            </a:endParaRPr>
          </a:p>
        </p:txBody>
      </p:sp>
      <p:sp>
        <p:nvSpPr>
          <p:cNvPr id="9" name="8 Marcador de texto"/>
          <p:cNvSpPr>
            <a:spLocks noGrp="1"/>
          </p:cNvSpPr>
          <p:nvPr>
            <p:ph type="body" idx="2"/>
          </p:nvPr>
        </p:nvSpPr>
        <p:spPr>
          <a:xfrm>
            <a:off x="685800" y="1435100"/>
            <a:ext cx="3094112" cy="4572000"/>
          </a:xfrm>
        </p:spPr>
        <p:txBody>
          <a:bodyPr>
            <a:noAutofit/>
          </a:bodyPr>
          <a:lstStyle/>
          <a:p>
            <a:pPr algn="just"/>
            <a:r>
              <a:rPr lang="es-CO" sz="1600" i="0" dirty="0">
                <a:solidFill>
                  <a:schemeClr val="bg1"/>
                </a:solidFill>
                <a:latin typeface="Arial" pitchFamily="34" charset="0"/>
                <a:cs typeface="Arial" pitchFamily="34" charset="0"/>
              </a:rPr>
              <a:t>Se conoce como relaciones laborales al vínculo que se establece entre dos o más personas en el ámbito laboral o del trabajo. Las relaciones laborales son aquellas que se generan entre aquel que ofrece su fuerza de trabajo (ya sea física o mental) y aquel que ofrece el capital o los medios de </a:t>
            </a:r>
            <a:r>
              <a:rPr lang="es-CO" sz="1600" i="0" dirty="0" smtClean="0">
                <a:solidFill>
                  <a:schemeClr val="bg1"/>
                </a:solidFill>
                <a:latin typeface="Arial" pitchFamily="34" charset="0"/>
                <a:cs typeface="Arial" pitchFamily="34" charset="0"/>
              </a:rPr>
              <a:t>producción para </a:t>
            </a:r>
            <a:r>
              <a:rPr lang="es-CO" sz="1600" i="0" dirty="0">
                <a:solidFill>
                  <a:schemeClr val="bg1"/>
                </a:solidFill>
                <a:latin typeface="Arial" pitchFamily="34" charset="0"/>
                <a:cs typeface="Arial" pitchFamily="34" charset="0"/>
              </a:rPr>
              <a:t>que la primer persona realice la tarea (un ejemplo de esto sería el empleado de una oficina y el dueño o jefe que le otorga el espacio laboral más todos los recursos necesarios para llevar a cabo la tarea).</a:t>
            </a:r>
            <a:r>
              <a:rPr lang="es-CO" sz="1600" i="0" dirty="0">
                <a:latin typeface="Georgia" pitchFamily="18" charset="0"/>
              </a:rPr>
              <a:t/>
            </a:r>
            <a:br>
              <a:rPr lang="es-CO" sz="1600" i="0" dirty="0">
                <a:latin typeface="Georgia" pitchFamily="18" charset="0"/>
              </a:rPr>
            </a:br>
            <a:r>
              <a:rPr lang="es-CO" sz="1600" i="0" dirty="0">
                <a:latin typeface="Georgia" pitchFamily="18" charset="0"/>
              </a:rPr>
              <a:t/>
            </a:r>
            <a:br>
              <a:rPr lang="es-CO" sz="1600" i="0" dirty="0">
                <a:latin typeface="Georgia" pitchFamily="18" charset="0"/>
              </a:rPr>
            </a:br>
            <a:endParaRPr lang="es-CO" sz="1600" dirty="0">
              <a:latin typeface="Georgia" pitchFamily="18" charset="0"/>
            </a:endParaRPr>
          </a:p>
        </p:txBody>
      </p:sp>
      <p:pic>
        <p:nvPicPr>
          <p:cNvPr id="30722" name="Picture 2" descr="http://www.cursos-laurus.com/images/cursos_grandes/relaciones_laborales.png"/>
          <p:cNvPicPr>
            <a:picLocks noChangeAspect="1" noChangeArrowheads="1"/>
          </p:cNvPicPr>
          <p:nvPr/>
        </p:nvPicPr>
        <p:blipFill>
          <a:blip r:embed="rId2"/>
          <a:srcRect/>
          <a:stretch>
            <a:fillRect/>
          </a:stretch>
        </p:blipFill>
        <p:spPr bwMode="auto">
          <a:xfrm>
            <a:off x="3786182" y="1571612"/>
            <a:ext cx="4495800" cy="4143404"/>
          </a:xfrm>
          <a:prstGeom prst="rect">
            <a:avLst/>
          </a:prstGeom>
          <a:noFill/>
          <a:ln>
            <a:solidFill>
              <a:schemeClr val="bg1"/>
            </a:solidFill>
          </a:ln>
        </p:spPr>
      </p:pic>
    </p:spTree>
    <p:extLst>
      <p:ext uri="{BB962C8B-B14F-4D97-AF65-F5344CB8AC3E}">
        <p14:creationId xmlns:p14="http://schemas.microsoft.com/office/powerpoint/2010/main" val="19440274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430"/>
            <a:ext cx="8229600" cy="973298"/>
          </a:xfrm>
        </p:spPr>
        <p:txBody>
          <a:bodyPr/>
          <a:lstStyle/>
          <a:p>
            <a:pPr algn="ctr"/>
            <a:r>
              <a:rPr lang="es-CO" sz="4000" b="1" i="1" dirty="0" smtClean="0">
                <a:solidFill>
                  <a:schemeClr val="accent4">
                    <a:lumMod val="60000"/>
                    <a:lumOff val="40000"/>
                  </a:schemeClr>
                </a:solidFill>
                <a:latin typeface="Georgia" pitchFamily="18" charset="0"/>
              </a:rPr>
              <a:t>RELACIONES INTERPERSONALES </a:t>
            </a:r>
            <a:endParaRPr lang="es-CO" sz="4000" b="1" i="1" dirty="0">
              <a:solidFill>
                <a:schemeClr val="accent4">
                  <a:lumMod val="60000"/>
                  <a:lumOff val="40000"/>
                </a:schemeClr>
              </a:solidFill>
              <a:latin typeface="Georgia" pitchFamily="18" charset="0"/>
            </a:endParaRPr>
          </a:p>
        </p:txBody>
      </p:sp>
      <p:sp>
        <p:nvSpPr>
          <p:cNvPr id="3" name="2 Marcador de texto"/>
          <p:cNvSpPr>
            <a:spLocks noGrp="1"/>
          </p:cNvSpPr>
          <p:nvPr>
            <p:ph type="body" idx="2"/>
          </p:nvPr>
        </p:nvSpPr>
        <p:spPr>
          <a:xfrm>
            <a:off x="357158" y="1500174"/>
            <a:ext cx="3744416" cy="5688632"/>
          </a:xfrm>
        </p:spPr>
        <p:txBody>
          <a:bodyPr>
            <a:normAutofit/>
          </a:bodyPr>
          <a:lstStyle/>
          <a:p>
            <a:pPr algn="just"/>
            <a:r>
              <a:rPr lang="es-CO" i="0" dirty="0">
                <a:solidFill>
                  <a:schemeClr val="bg1"/>
                </a:solidFill>
                <a:latin typeface="Arial" pitchFamily="34" charset="0"/>
                <a:cs typeface="Arial" pitchFamily="34" charset="0"/>
              </a:rPr>
              <a:t>Entendemos por relaciones interpersonales a uno de los fenómenos más importantes en la vida de cualquier ser humano: la </a:t>
            </a:r>
            <a:r>
              <a:rPr lang="es-CO" i="0" dirty="0" smtClean="0">
                <a:solidFill>
                  <a:schemeClr val="bg1"/>
                </a:solidFill>
                <a:latin typeface="Arial" pitchFamily="34" charset="0"/>
                <a:cs typeface="Arial" pitchFamily="34" charset="0"/>
              </a:rPr>
              <a:t>socialización </a:t>
            </a:r>
            <a:r>
              <a:rPr lang="es-CO" i="0" dirty="0">
                <a:solidFill>
                  <a:schemeClr val="bg1"/>
                </a:solidFill>
                <a:latin typeface="Arial" pitchFamily="34" charset="0"/>
                <a:cs typeface="Arial" pitchFamily="34" charset="0"/>
              </a:rPr>
              <a:t> con sus pares en diferentes situaciones, </a:t>
            </a:r>
            <a:r>
              <a:rPr lang="es-CO" i="0" dirty="0" smtClean="0">
                <a:solidFill>
                  <a:schemeClr val="bg1"/>
                </a:solidFill>
                <a:latin typeface="Arial" pitchFamily="34" charset="0"/>
                <a:cs typeface="Arial" pitchFamily="34" charset="0"/>
              </a:rPr>
              <a:t>circunstancias </a:t>
            </a:r>
            <a:r>
              <a:rPr lang="es-CO" i="0" dirty="0">
                <a:solidFill>
                  <a:schemeClr val="bg1"/>
                </a:solidFill>
                <a:latin typeface="Arial" pitchFamily="34" charset="0"/>
                <a:cs typeface="Arial" pitchFamily="34" charset="0"/>
              </a:rPr>
              <a:t>y </a:t>
            </a:r>
            <a:r>
              <a:rPr lang="es-CO" i="0" dirty="0" smtClean="0">
                <a:solidFill>
                  <a:schemeClr val="bg1"/>
                </a:solidFill>
                <a:latin typeface="Arial" pitchFamily="34" charset="0"/>
                <a:cs typeface="Arial" pitchFamily="34" charset="0"/>
              </a:rPr>
              <a:t>características. </a:t>
            </a:r>
            <a:r>
              <a:rPr lang="es-CO" i="0" dirty="0">
                <a:solidFill>
                  <a:schemeClr val="bg1"/>
                </a:solidFill>
                <a:latin typeface="Arial" pitchFamily="34" charset="0"/>
                <a:cs typeface="Arial" pitchFamily="34" charset="0"/>
              </a:rPr>
              <a:t>Tal como lo dice su nombre, las relaciones interpersonales se caracterizan por darse entre dos o más personas, son aquellas que suponen que un individuo interactúa con otro y por tanto, entra en su vida al mismo tiempo que deja que esa otra persona entre en la suya</a:t>
            </a:r>
            <a:r>
              <a:rPr lang="es-CO" i="0" dirty="0"/>
              <a:t/>
            </a:r>
            <a:br>
              <a:rPr lang="es-CO" i="0" dirty="0"/>
            </a:br>
            <a:r>
              <a:rPr lang="es-CO" i="0" dirty="0"/>
              <a:t/>
            </a:r>
            <a:br>
              <a:rPr lang="es-CO" i="0" dirty="0"/>
            </a:br>
            <a:endParaRPr lang="es-CO" dirty="0"/>
          </a:p>
        </p:txBody>
      </p:sp>
      <p:pic>
        <p:nvPicPr>
          <p:cNvPr id="29698" name="Picture 2" descr="http://psicomerida.com/wp-content/uploads/2014/02/relaciones-interpersonales1.jpg"/>
          <p:cNvPicPr>
            <a:picLocks noChangeAspect="1" noChangeArrowheads="1"/>
          </p:cNvPicPr>
          <p:nvPr/>
        </p:nvPicPr>
        <p:blipFill>
          <a:blip r:embed="rId2"/>
          <a:srcRect/>
          <a:stretch>
            <a:fillRect/>
          </a:stretch>
        </p:blipFill>
        <p:spPr bwMode="auto">
          <a:xfrm>
            <a:off x="4357686" y="1714488"/>
            <a:ext cx="4099210" cy="3046386"/>
          </a:xfrm>
          <a:prstGeom prst="rect">
            <a:avLst/>
          </a:prstGeom>
          <a:noFill/>
          <a:ln>
            <a:solidFill>
              <a:schemeClr val="bg1"/>
            </a:solidFill>
          </a:ln>
        </p:spPr>
      </p:pic>
    </p:spTree>
    <p:extLst>
      <p:ext uri="{BB962C8B-B14F-4D97-AF65-F5344CB8AC3E}">
        <p14:creationId xmlns:p14="http://schemas.microsoft.com/office/powerpoint/2010/main" val="2975864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0" y="4000504"/>
            <a:ext cx="860844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TIPOS DE DERECHOS </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030642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697</TotalTime>
  <Words>1829</Words>
  <Application>Microsoft Office PowerPoint</Application>
  <PresentationFormat>Presentación en pantalla (4:3)</PresentationFormat>
  <Paragraphs>85</Paragraphs>
  <Slides>35</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Calibri</vt:lpstr>
      <vt:lpstr>Consolas</vt:lpstr>
      <vt:lpstr>Corbel</vt:lpstr>
      <vt:lpstr>Georgia</vt:lpstr>
      <vt:lpstr>Wingdings</vt:lpstr>
      <vt:lpstr>Wingdings 2</vt:lpstr>
      <vt:lpstr>Wingdings 3</vt:lpstr>
      <vt:lpstr>Metro</vt:lpstr>
      <vt:lpstr>Presentación de PowerPoint</vt:lpstr>
      <vt:lpstr>LEGISLACION</vt:lpstr>
      <vt:lpstr>LEGISLACION LABORAL</vt:lpstr>
      <vt:lpstr>DERECHO LABORAL</vt:lpstr>
      <vt:lpstr>DERECHO DE LOS TRABAJADORES</vt:lpstr>
      <vt:lpstr>CONTRATO DE TRABAJO</vt:lpstr>
      <vt:lpstr>RELACIONES LABORALES</vt:lpstr>
      <vt:lpstr>RELACIONES INTERPERSONALES </vt:lpstr>
      <vt:lpstr>Presentación de PowerPoint</vt:lpstr>
      <vt:lpstr>DERECHO SOCIAL</vt:lpstr>
      <vt:lpstr>DERECHO PUBLICO</vt:lpstr>
      <vt:lpstr>DERECHO COMERCIAL</vt:lpstr>
      <vt:lpstr>Presentación de PowerPoint</vt:lpstr>
      <vt:lpstr>LA DIAN</vt:lpstr>
      <vt:lpstr>COMO NACIO LA DIAN</vt:lpstr>
      <vt:lpstr>¿CUAL ES SU NATURALEZA JURIDICA?</vt:lpstr>
      <vt:lpstr>¿DONDE  TIENE SU JURISDICCION?</vt:lpstr>
      <vt:lpstr>¿Cuál es el objetivo de la entidad?</vt:lpstr>
      <vt:lpstr>¿Cuál es el objetivo de la entidad?</vt:lpstr>
      <vt:lpstr>¿Para que existe la DIAN?</vt:lpstr>
      <vt:lpstr>¿Quien es el representante legal de la DIAN?</vt:lpstr>
      <vt:lpstr>EL FORMULARIO DE LA DIAN</vt:lpstr>
      <vt:lpstr>Presentación de PowerPoint</vt:lpstr>
      <vt:lpstr>¿Qué es cámara y comercio?</vt:lpstr>
      <vt:lpstr>Formulario de cámara y comercio</vt:lpstr>
      <vt:lpstr>Presentación de PowerPoint</vt:lpstr>
      <vt:lpstr>SAYCO Y ACINPRO</vt:lpstr>
      <vt:lpstr>Presentación de PowerPoint</vt:lpstr>
      <vt:lpstr>Servicios de Bomberos</vt:lpstr>
      <vt:lpstr>Permiso de los bomberos exigente </vt:lpstr>
      <vt:lpstr>Presentación de PowerPoint</vt:lpstr>
      <vt:lpstr>Presentación de PowerPoint</vt:lpstr>
      <vt:lpstr>Servicio de Suelo en que consisten </vt:lpstr>
      <vt:lpstr>Pregunta de usos de suelo</vt:lpstr>
      <vt:lpstr>Documentos requeridos para uso de suelo</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GERAL SUAREZ</cp:lastModifiedBy>
  <cp:revision>59</cp:revision>
  <dcterms:created xsi:type="dcterms:W3CDTF">2013-09-01T22:39:24Z</dcterms:created>
  <dcterms:modified xsi:type="dcterms:W3CDTF">2015-11-03T03:12:45Z</dcterms:modified>
</cp:coreProperties>
</file>