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256" r:id="rId2"/>
    <p:sldId id="258" r:id="rId3"/>
    <p:sldId id="260" r:id="rId4"/>
    <p:sldId id="261" r:id="rId5"/>
    <p:sldId id="262" r:id="rId6"/>
    <p:sldId id="263" r:id="rId7"/>
    <p:sldId id="264" r:id="rId8"/>
    <p:sldId id="259"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2007" autoAdjust="0"/>
  </p:normalViewPr>
  <p:slideViewPr>
    <p:cSldViewPr>
      <p:cViewPr varScale="1">
        <p:scale>
          <a:sx n="68" d="100"/>
          <a:sy n="68" d="100"/>
        </p:scale>
        <p:origin x="139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9B2CAC-0864-48BA-A2FD-75A264DEAA98}" type="datetimeFigureOut">
              <a:rPr lang="es-CO" smtClean="0"/>
              <a:t>02/11/2015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E685B7-BE27-48D3-A963-C46842E04BD6}" type="slidenum">
              <a:rPr lang="es-CO" smtClean="0"/>
              <a:t>‹Nº›</a:t>
            </a:fld>
            <a:endParaRPr lang="es-CO"/>
          </a:p>
        </p:txBody>
      </p:sp>
    </p:spTree>
    <p:extLst>
      <p:ext uri="{BB962C8B-B14F-4D97-AF65-F5344CB8AC3E}">
        <p14:creationId xmlns:p14="http://schemas.microsoft.com/office/powerpoint/2010/main" val="507115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FE685B7-BE27-48D3-A963-C46842E04BD6}" type="slidenum">
              <a:rPr lang="es-CO" smtClean="0"/>
              <a:t>1</a:t>
            </a:fld>
            <a:endParaRPr lang="es-CO"/>
          </a:p>
        </p:txBody>
      </p:sp>
    </p:spTree>
    <p:extLst>
      <p:ext uri="{BB962C8B-B14F-4D97-AF65-F5344CB8AC3E}">
        <p14:creationId xmlns:p14="http://schemas.microsoft.com/office/powerpoint/2010/main" val="4227206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FE685B7-BE27-48D3-A963-C46842E04BD6}" type="slidenum">
              <a:rPr lang="es-CO" smtClean="0"/>
              <a:t>10</a:t>
            </a:fld>
            <a:endParaRPr lang="es-CO"/>
          </a:p>
        </p:txBody>
      </p:sp>
    </p:spTree>
    <p:extLst>
      <p:ext uri="{BB962C8B-B14F-4D97-AF65-F5344CB8AC3E}">
        <p14:creationId xmlns:p14="http://schemas.microsoft.com/office/powerpoint/2010/main" val="2487905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62E6C223-2D8D-4D64-91D8-3AA1A2D00C30}" type="datetimeFigureOut">
              <a:rPr lang="es-CO" smtClean="0"/>
              <a:t>02/11/2015</a:t>
            </a:fld>
            <a:endParaRPr lang="es-CO"/>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O"/>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2E6C223-2D8D-4D64-91D8-3AA1A2D00C30}" type="datetimeFigureOut">
              <a:rPr lang="es-CO" smtClean="0"/>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2E6C223-2D8D-4D64-91D8-3AA1A2D00C30}" type="datetimeFigureOut">
              <a:rPr lang="es-CO" smtClean="0"/>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62E6C223-2D8D-4D64-91D8-3AA1A2D00C30}" type="datetimeFigureOut">
              <a:rPr lang="es-CO" smtClean="0"/>
              <a:t>02/11/2015</a:t>
            </a:fld>
            <a:endParaRPr lang="es-CO"/>
          </a:p>
        </p:txBody>
      </p:sp>
      <p:sp>
        <p:nvSpPr>
          <p:cNvPr id="5" name="4 Marcador de pie de página"/>
          <p:cNvSpPr>
            <a:spLocks noGrp="1"/>
          </p:cNvSpPr>
          <p:nvPr>
            <p:ph type="ftr" sz="quarter" idx="11"/>
          </p:nvPr>
        </p:nvSpPr>
        <p:spPr>
          <a:xfrm>
            <a:off x="457200" y="6480969"/>
            <a:ext cx="4260056" cy="300831"/>
          </a:xfrm>
        </p:spPr>
        <p:txBody>
          <a:bodyPr/>
          <a:lstStyle/>
          <a:p>
            <a:endParaRPr lang="es-CO"/>
          </a:p>
        </p:txBody>
      </p:sp>
      <p:sp>
        <p:nvSpPr>
          <p:cNvPr id="6" name="5 Marcador de número de diapositiva"/>
          <p:cNvSpPr>
            <a:spLocks noGrp="1"/>
          </p:cNvSpPr>
          <p:nvPr>
            <p:ph type="sldNum" sz="quarter" idx="12"/>
          </p:nvPr>
        </p:nvSpPr>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62E6C223-2D8D-4D64-91D8-3AA1A2D00C30}" type="datetimeFigureOut">
              <a:rPr lang="es-CO" smtClean="0"/>
              <a:t>02/11/2015</a:t>
            </a:fld>
            <a:endParaRPr lang="es-CO"/>
          </a:p>
        </p:txBody>
      </p:sp>
      <p:sp>
        <p:nvSpPr>
          <p:cNvPr id="5" name="4 Marcador de pie de página"/>
          <p:cNvSpPr>
            <a:spLocks noGrp="1"/>
          </p:cNvSpPr>
          <p:nvPr>
            <p:ph type="ftr" sz="quarter" idx="11"/>
          </p:nvPr>
        </p:nvSpPr>
        <p:spPr>
          <a:xfrm>
            <a:off x="2619376" y="6480969"/>
            <a:ext cx="4260056" cy="300831"/>
          </a:xfrm>
        </p:spPr>
        <p:txBody>
          <a:bodyPr/>
          <a:lstStyle/>
          <a:p>
            <a:endParaRPr lang="es-CO"/>
          </a:p>
        </p:txBody>
      </p:sp>
      <p:sp>
        <p:nvSpPr>
          <p:cNvPr id="6" name="5 Marcador de número de diapositiva"/>
          <p:cNvSpPr>
            <a:spLocks noGrp="1"/>
          </p:cNvSpPr>
          <p:nvPr>
            <p:ph type="sldNum" sz="quarter" idx="12"/>
          </p:nvPr>
        </p:nvSpPr>
        <p:spPr>
          <a:xfrm>
            <a:off x="8451056" y="809624"/>
            <a:ext cx="502920" cy="300831"/>
          </a:xfrm>
        </p:spPr>
        <p:txBody>
          <a:bodyPr/>
          <a:lstStyle/>
          <a:p>
            <a:fld id="{275CCF18-0DA7-4C63-AC2B-C7057EF76732}" type="slidenum">
              <a:rPr lang="es-CO" smtClean="0"/>
              <a:t>‹Nº›</a:t>
            </a:fld>
            <a:endParaRPr lang="es-CO"/>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2E6C223-2D8D-4D64-91D8-3AA1A2D00C30}" type="datetimeFigureOut">
              <a:rPr lang="es-CO" smtClean="0"/>
              <a:t>02/11/2015</a:t>
            </a:fld>
            <a:endParaRPr lang="es-CO"/>
          </a:p>
        </p:txBody>
      </p:sp>
      <p:sp>
        <p:nvSpPr>
          <p:cNvPr id="6" name="5 Marcador de pie de página"/>
          <p:cNvSpPr>
            <a:spLocks noGrp="1"/>
          </p:cNvSpPr>
          <p:nvPr>
            <p:ph type="ftr" sz="quarter" idx="11"/>
          </p:nvPr>
        </p:nvSpPr>
        <p:spPr>
          <a:xfrm>
            <a:off x="457200" y="6480969"/>
            <a:ext cx="4260056" cy="301752"/>
          </a:xfrm>
        </p:spPr>
        <p:txBody>
          <a:bodyPr/>
          <a:lstStyle/>
          <a:p>
            <a:endParaRPr lang="es-CO"/>
          </a:p>
        </p:txBody>
      </p:sp>
      <p:sp>
        <p:nvSpPr>
          <p:cNvPr id="7" name="6 Marcador de número de diapositiva"/>
          <p:cNvSpPr>
            <a:spLocks noGrp="1"/>
          </p:cNvSpPr>
          <p:nvPr>
            <p:ph type="sldNum" sz="quarter" idx="12"/>
          </p:nvPr>
        </p:nvSpPr>
        <p:spPr>
          <a:xfrm>
            <a:off x="7589520" y="6480969"/>
            <a:ext cx="502920" cy="301752"/>
          </a:xfrm>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62E6C223-2D8D-4D64-91D8-3AA1A2D00C30}" type="datetimeFigureOut">
              <a:rPr lang="es-CO" smtClean="0"/>
              <a:t>02/11/2015</a:t>
            </a:fld>
            <a:endParaRPr lang="es-CO"/>
          </a:p>
        </p:txBody>
      </p:sp>
      <p:sp>
        <p:nvSpPr>
          <p:cNvPr id="8" name="7 Marcador de pie de página"/>
          <p:cNvSpPr>
            <a:spLocks noGrp="1"/>
          </p:cNvSpPr>
          <p:nvPr>
            <p:ph type="ftr" sz="quarter" idx="11"/>
          </p:nvPr>
        </p:nvSpPr>
        <p:spPr>
          <a:xfrm>
            <a:off x="457200" y="6480969"/>
            <a:ext cx="4261104" cy="301752"/>
          </a:xfrm>
        </p:spPr>
        <p:txBody>
          <a:bodyPr/>
          <a:lstStyle/>
          <a:p>
            <a:endParaRPr lang="es-CO"/>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275CCF18-0DA7-4C63-AC2B-C7057EF76732}"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2E6C223-2D8D-4D64-91D8-3AA1A2D00C30}" type="datetimeFigureOut">
              <a:rPr lang="es-CO" smtClean="0"/>
              <a:t>02/11/2015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62E6C223-2D8D-4D64-91D8-3AA1A2D00C30}" type="datetimeFigureOut">
              <a:rPr lang="es-CO" smtClean="0"/>
              <a:t>02/11/2015</a:t>
            </a:fld>
            <a:endParaRPr lang="es-CO"/>
          </a:p>
        </p:txBody>
      </p:sp>
      <p:sp>
        <p:nvSpPr>
          <p:cNvPr id="3" name="2 Marcador de pie de página"/>
          <p:cNvSpPr>
            <a:spLocks noGrp="1"/>
          </p:cNvSpPr>
          <p:nvPr>
            <p:ph type="ftr" sz="quarter" idx="11"/>
          </p:nvPr>
        </p:nvSpPr>
        <p:spPr>
          <a:xfrm>
            <a:off x="457200" y="6481890"/>
            <a:ext cx="4260056" cy="300831"/>
          </a:xfrm>
        </p:spPr>
        <p:txBody>
          <a:bodyPr/>
          <a:lstStyle/>
          <a:p>
            <a:endParaRPr lang="es-CO"/>
          </a:p>
        </p:txBody>
      </p:sp>
      <p:sp>
        <p:nvSpPr>
          <p:cNvPr id="4" name="3 Marcador de número de diapositiva"/>
          <p:cNvSpPr>
            <a:spLocks noGrp="1"/>
          </p:cNvSpPr>
          <p:nvPr>
            <p:ph type="sldNum" sz="quarter" idx="12"/>
          </p:nvPr>
        </p:nvSpPr>
        <p:spPr>
          <a:xfrm>
            <a:off x="7589520" y="6480969"/>
            <a:ext cx="502920" cy="301752"/>
          </a:xfrm>
        </p:spPr>
        <p:txBody>
          <a:bodyPr/>
          <a:lstStyle/>
          <a:p>
            <a:fld id="{275CCF18-0DA7-4C63-AC2B-C7057EF76732}" type="slidenum">
              <a:rPr lang="es-CO" smtClean="0"/>
              <a:t>‹Nº›</a:t>
            </a:fld>
            <a:endParaRPr lang="es-CO"/>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62E6C223-2D8D-4D64-91D8-3AA1A2D00C30}" type="datetimeFigureOut">
              <a:rPr lang="es-CO" smtClean="0"/>
              <a:t>02/11/2015</a:t>
            </a:fld>
            <a:endParaRPr lang="es-CO"/>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275CCF18-0DA7-4C63-AC2B-C7057EF76732}"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62E6C223-2D8D-4D64-91D8-3AA1A2D00C30}" type="datetimeFigureOut">
              <a:rPr lang="es-CO" smtClean="0"/>
              <a:t>02/11/2015</a:t>
            </a:fld>
            <a:endParaRPr lang="es-CO"/>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275CCF18-0DA7-4C63-AC2B-C7057EF76732}"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2E6C223-2D8D-4D64-91D8-3AA1A2D00C30}" type="datetimeFigureOut">
              <a:rPr lang="es-CO" smtClean="0"/>
              <a:t>02/11/2015</a:t>
            </a:fld>
            <a:endParaRPr lang="es-CO"/>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O"/>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75CCF18-0DA7-4C63-AC2B-C7057EF76732}"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2564904"/>
            <a:ext cx="7848872" cy="1728192"/>
          </a:xfrm>
        </p:spPr>
        <p:txBody>
          <a:bodyPr>
            <a:normAutofit/>
          </a:bodyPr>
          <a:lstStyle/>
          <a:p>
            <a:r>
              <a:rPr lang="es-CO" sz="2800" dirty="0" smtClean="0">
                <a:solidFill>
                  <a:schemeClr val="accent1"/>
                </a:solidFill>
                <a:latin typeface="Comic Sans MS" pitchFamily="66" charset="0"/>
              </a:rPr>
              <a:t>ASISTENCIA ADMINISTRATIVA</a:t>
            </a:r>
            <a:br>
              <a:rPr lang="es-CO" sz="2800" dirty="0" smtClean="0">
                <a:solidFill>
                  <a:schemeClr val="accent1"/>
                </a:solidFill>
                <a:latin typeface="Comic Sans MS" pitchFamily="66" charset="0"/>
              </a:rPr>
            </a:br>
            <a:r>
              <a:rPr lang="es-CO" sz="2800" dirty="0" smtClean="0">
                <a:solidFill>
                  <a:schemeClr val="accent1"/>
                </a:solidFill>
                <a:latin typeface="Comic Sans MS" pitchFamily="66" charset="0"/>
              </a:rPr>
              <a:t>CENTRO DOCENTE BARTOLOME MITRE</a:t>
            </a:r>
            <a:br>
              <a:rPr lang="es-CO" sz="2800" dirty="0" smtClean="0">
                <a:solidFill>
                  <a:schemeClr val="accent1"/>
                </a:solidFill>
                <a:latin typeface="Comic Sans MS" pitchFamily="66" charset="0"/>
              </a:rPr>
            </a:br>
            <a:r>
              <a:rPr lang="es-CO" sz="2800" dirty="0" smtClean="0">
                <a:solidFill>
                  <a:schemeClr val="accent1"/>
                </a:solidFill>
                <a:latin typeface="Comic Sans MS" pitchFamily="66" charset="0"/>
              </a:rPr>
              <a:t>GESTION DOCUMENTAL</a:t>
            </a:r>
            <a:endParaRPr lang="es-CO" sz="2800" dirty="0">
              <a:solidFill>
                <a:schemeClr val="accent1"/>
              </a:solidFill>
              <a:latin typeface="Comic Sans MS" pitchFamily="66"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5334000"/>
            <a:ext cx="1512168" cy="1524000"/>
          </a:xfrm>
          <a:prstGeom prst="rect">
            <a:avLst/>
          </a:prstGeom>
        </p:spPr>
      </p:pic>
      <p:pic>
        <p:nvPicPr>
          <p:cNvPr id="5" name="4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6304" y="5334000"/>
            <a:ext cx="1524000" cy="1524000"/>
          </a:xfrm>
          <a:prstGeom prst="rect">
            <a:avLst/>
          </a:prstGeom>
        </p:spPr>
      </p:pic>
      <p:sp>
        <p:nvSpPr>
          <p:cNvPr id="6" name="Subtítulo 5"/>
          <p:cNvSpPr>
            <a:spLocks noGrp="1"/>
          </p:cNvSpPr>
          <p:nvPr>
            <p:ph type="subTitle" idx="1"/>
          </p:nvPr>
        </p:nvSpPr>
        <p:spPr/>
        <p:txBody>
          <a:bodyPr/>
          <a:lstStyle/>
          <a:p>
            <a:endParaRPr lang="es-CO"/>
          </a:p>
        </p:txBody>
      </p:sp>
    </p:spTree>
    <p:extLst>
      <p:ext uri="{BB962C8B-B14F-4D97-AF65-F5344CB8AC3E}">
        <p14:creationId xmlns:p14="http://schemas.microsoft.com/office/powerpoint/2010/main" val="1359618106"/>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4"/>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70073" y="908720"/>
            <a:ext cx="3304572" cy="1463153"/>
          </a:xfrm>
        </p:spPr>
        <p:txBody>
          <a:bodyPr vert="horz">
            <a:normAutofit/>
          </a:bodyPr>
          <a:lstStyle/>
          <a:p>
            <a:r>
              <a:rPr lang="es-CO" sz="3200" dirty="0" smtClean="0"/>
              <a:t>Mercadeo viral </a:t>
            </a:r>
            <a:endParaRPr lang="es-CO" sz="3200" dirty="0"/>
          </a:p>
        </p:txBody>
      </p:sp>
      <p:sp>
        <p:nvSpPr>
          <p:cNvPr id="4" name="3 Marcador de contenido"/>
          <p:cNvSpPr>
            <a:spLocks noGrp="1"/>
          </p:cNvSpPr>
          <p:nvPr>
            <p:ph sz="half" idx="1"/>
          </p:nvPr>
        </p:nvSpPr>
        <p:spPr>
          <a:xfrm>
            <a:off x="-56016" y="404664"/>
            <a:ext cx="5276088" cy="5989320"/>
          </a:xfrm>
        </p:spPr>
        <p:txBody>
          <a:bodyPr>
            <a:normAutofit fontScale="92500" lnSpcReduction="20000"/>
          </a:bodyPr>
          <a:lstStyle/>
          <a:p>
            <a:r>
              <a:rPr lang="es-CO" dirty="0"/>
              <a:t>lo que se busca a través de este tipo de mercadeo es aprovechar al máximo las redes sociales y cualquier otro tipo de los medios electrónicos para hacer conocido el nombre de la marca. Esto es a través de mecanismos donde se copia por sí mismo el nombre, alcanzando una gran cantidad personas en tiempos muy reducidos.</a:t>
            </a:r>
            <a:br>
              <a:rPr lang="es-CO" dirty="0"/>
            </a:br>
            <a:r>
              <a:rPr lang="es-CO" dirty="0"/>
              <a:t/>
            </a:r>
            <a:br>
              <a:rPr lang="es-CO" dirty="0"/>
            </a:br>
            <a:endParaRPr lang="es-CO" dirty="0"/>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3212976"/>
            <a:ext cx="3544069" cy="2686050"/>
          </a:xfrm>
          <a:prstGeom prst="rect">
            <a:avLst/>
          </a:prstGeom>
        </p:spPr>
      </p:pic>
    </p:spTree>
    <p:extLst>
      <p:ext uri="{BB962C8B-B14F-4D97-AF65-F5344CB8AC3E}">
        <p14:creationId xmlns:p14="http://schemas.microsoft.com/office/powerpoint/2010/main" val="3710960443"/>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683568" y="260648"/>
            <a:ext cx="7024744" cy="1143000"/>
          </a:xfrm>
        </p:spPr>
        <p:txBody>
          <a:bodyPr/>
          <a:lstStyle/>
          <a:p>
            <a:r>
              <a:rPr lang="es-CO" dirty="0" smtClean="0"/>
              <a:t>MERCADEO RACIONAL </a:t>
            </a:r>
            <a:endParaRPr lang="es-CO" dirty="0"/>
          </a:p>
        </p:txBody>
      </p:sp>
      <p:sp>
        <p:nvSpPr>
          <p:cNvPr id="10" name="9 Marcador de contenido"/>
          <p:cNvSpPr>
            <a:spLocks noGrp="1"/>
          </p:cNvSpPr>
          <p:nvPr>
            <p:ph sz="half" idx="1"/>
          </p:nvPr>
        </p:nvSpPr>
        <p:spPr>
          <a:xfrm>
            <a:off x="539552" y="1412776"/>
            <a:ext cx="3960440" cy="4896544"/>
          </a:xfrm>
        </p:spPr>
        <p:txBody>
          <a:bodyPr>
            <a:normAutofit fontScale="25000" lnSpcReduction="20000"/>
          </a:bodyPr>
          <a:lstStyle/>
          <a:p>
            <a:r>
              <a:rPr lang="es-CO" sz="8000" dirty="0"/>
              <a:t>este tipo de técnicas es considerado como un punto medio entre las relaciones públicas y el marketing. Esto se debe a que su objetivo es fomentar las relaciones entre los clientes y las empresas. Cumple la función de comunicar las necesidades de sus clientes. Esto es realizado a través de la atomización de los mismos. Se pretende que cada usuario se sienta único, para ello se utiliza la comunicación personal, generalmente por vía telefónica.</a:t>
            </a:r>
            <a:br>
              <a:rPr lang="es-CO" sz="8000" dirty="0"/>
            </a:br>
            <a:r>
              <a:rPr lang="es-CO" dirty="0"/>
              <a:t/>
            </a:r>
            <a:br>
              <a:rPr lang="es-CO" dirty="0"/>
            </a:br>
            <a:endParaRPr lang="es-CO" dirty="0"/>
          </a:p>
        </p:txBody>
      </p:sp>
      <p:pic>
        <p:nvPicPr>
          <p:cNvPr id="14" name="13 Marcador de contenido"/>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4008" y="1988840"/>
            <a:ext cx="3923531" cy="3304901"/>
          </a:xfrm>
        </p:spPr>
      </p:pic>
    </p:spTree>
    <p:extLst>
      <p:ext uri="{BB962C8B-B14F-4D97-AF65-F5344CB8AC3E}">
        <p14:creationId xmlns:p14="http://schemas.microsoft.com/office/powerpoint/2010/main" val="3735808476"/>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332656"/>
            <a:ext cx="7477448" cy="1463040"/>
          </a:xfrm>
        </p:spPr>
        <p:txBody>
          <a:bodyPr vert="horz">
            <a:noAutofit/>
          </a:bodyPr>
          <a:lstStyle/>
          <a:p>
            <a:pPr algn="ctr"/>
            <a:r>
              <a:rPr lang="es-CO" sz="4800" dirty="0" smtClean="0"/>
              <a:t>MERCADEO RENTABLE	</a:t>
            </a:r>
            <a:endParaRPr lang="es-CO" sz="4800" dirty="0"/>
          </a:p>
        </p:txBody>
      </p:sp>
      <p:sp>
        <p:nvSpPr>
          <p:cNvPr id="3" name="2 Marcador de contenido"/>
          <p:cNvSpPr>
            <a:spLocks noGrp="1"/>
          </p:cNvSpPr>
          <p:nvPr>
            <p:ph type="body" sz="half" idx="2"/>
          </p:nvPr>
        </p:nvSpPr>
        <p:spPr>
          <a:xfrm>
            <a:off x="4932040" y="1556792"/>
            <a:ext cx="3744416" cy="4608512"/>
          </a:xfrm>
        </p:spPr>
        <p:txBody>
          <a:bodyPr>
            <a:normAutofit lnSpcReduction="10000"/>
          </a:bodyPr>
          <a:lstStyle/>
          <a:p>
            <a:r>
              <a:rPr lang="es-CO" sz="1800" dirty="0"/>
              <a:t>este tipo de marketing es representado bajo la fórmula </a:t>
            </a:r>
            <a:r>
              <a:rPr lang="es-CO" sz="1800" b="1" dirty="0"/>
              <a:t>C&lt;V</a:t>
            </a:r>
            <a:r>
              <a:rPr lang="es-CO" sz="1800" dirty="0"/>
              <a:t>. Esta significa que el valor de adquisición debe ser mayor que el costo de adquisición, es decir que las acciones de mercadeo resultan beneficioso cuando las inversiones producen mayores ganancias.</a:t>
            </a:r>
            <a:br>
              <a:rPr lang="es-CO" sz="1800" dirty="0"/>
            </a:br>
            <a:r>
              <a:rPr lang="es-CO" sz="1800" dirty="0" smtClean="0"/>
              <a:t>  </a:t>
            </a:r>
          </a:p>
          <a:p>
            <a:r>
              <a:rPr lang="es-CO" sz="1800" dirty="0" smtClean="0"/>
              <a:t>Y Mayores formas de beneficio en  cuanto a algunas inversiones activas o pasivas dependiendo del cliente o el empresario quien lo constituya </a:t>
            </a:r>
            <a:r>
              <a:rPr lang="es-CO" dirty="0"/>
              <a:t/>
            </a:r>
            <a:br>
              <a:rPr lang="es-CO" dirty="0"/>
            </a:br>
            <a:endParaRPr lang="es-CO"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520" y="1556792"/>
            <a:ext cx="4133780" cy="3096344"/>
          </a:xfrm>
          <a:prstGeom prst="rect">
            <a:avLst/>
          </a:prstGeom>
        </p:spPr>
      </p:pic>
    </p:spTree>
    <p:extLst>
      <p:ext uri="{BB962C8B-B14F-4D97-AF65-F5344CB8AC3E}">
        <p14:creationId xmlns:p14="http://schemas.microsoft.com/office/powerpoint/2010/main" val="4149775684"/>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8575"/>
            <a:ext cx="8493125" cy="1462088"/>
          </a:xfrm>
        </p:spPr>
        <p:txBody>
          <a:bodyPr vert="horz">
            <a:normAutofit fontScale="90000"/>
          </a:bodyPr>
          <a:lstStyle/>
          <a:p>
            <a:pPr algn="ctr"/>
            <a:r>
              <a:rPr lang="es-CO" sz="3200" dirty="0" smtClean="0"/>
              <a:t>CUALES SON LAS PRINCIPALES VARIABLES PARA ELAVORAR LAS ESTRATEGIAS DE MARKETING </a:t>
            </a:r>
            <a:endParaRPr lang="es-CO" sz="3200" dirty="0"/>
          </a:p>
        </p:txBody>
      </p:sp>
      <p:sp>
        <p:nvSpPr>
          <p:cNvPr id="3" name="2 Marcador de contenido"/>
          <p:cNvSpPr>
            <a:spLocks noGrp="1"/>
          </p:cNvSpPr>
          <p:nvPr>
            <p:ph sz="half" idx="4294967295"/>
          </p:nvPr>
        </p:nvSpPr>
        <p:spPr>
          <a:xfrm>
            <a:off x="503238" y="1409700"/>
            <a:ext cx="8640762" cy="4972050"/>
          </a:xfrm>
        </p:spPr>
        <p:txBody>
          <a:bodyPr>
            <a:noAutofit/>
          </a:bodyPr>
          <a:lstStyle/>
          <a:p>
            <a:pPr marL="68580" indent="0">
              <a:buNone/>
            </a:pPr>
            <a:r>
              <a:rPr lang="es-CO" sz="1600" dirty="0" smtClean="0"/>
              <a:t>En </a:t>
            </a:r>
            <a:r>
              <a:rPr lang="es-CO" sz="1600" dirty="0"/>
              <a:t>la elaboración de las estrategias </a:t>
            </a:r>
            <a:r>
              <a:rPr lang="es-CO" sz="1600" dirty="0" smtClean="0"/>
              <a:t>de </a:t>
            </a:r>
            <a:r>
              <a:rPr lang="es-CO" sz="1600" dirty="0"/>
              <a:t>Marketing, se debe seleccionar </a:t>
            </a:r>
            <a:r>
              <a:rPr lang="es-CO" sz="1600" dirty="0" smtClean="0"/>
              <a:t> un </a:t>
            </a:r>
            <a:r>
              <a:rPr lang="es-CO" sz="1600" dirty="0"/>
              <a:t>mercado objetivo  y  </a:t>
            </a:r>
            <a:r>
              <a:rPr lang="es-CO" sz="1600" dirty="0" smtClean="0"/>
              <a:t>Los instrumentos </a:t>
            </a:r>
            <a:r>
              <a:rPr lang="es-CO" sz="1600" dirty="0"/>
              <a:t>necesarios para influir </a:t>
            </a:r>
            <a:r>
              <a:rPr lang="es-CO" sz="1600" dirty="0" smtClean="0"/>
              <a:t>en </a:t>
            </a:r>
            <a:r>
              <a:rPr lang="es-CO" sz="1600" dirty="0"/>
              <a:t>dicho mercado objetivo.  Dentro </a:t>
            </a:r>
            <a:r>
              <a:rPr lang="es-CO" sz="1600" dirty="0" smtClean="0"/>
              <a:t>de </a:t>
            </a:r>
            <a:r>
              <a:rPr lang="es-CO" sz="1600" dirty="0"/>
              <a:t>las cuatro categorías que </a:t>
            </a:r>
            <a:r>
              <a:rPr lang="es-CO" sz="1600" dirty="0" smtClean="0"/>
              <a:t>constituyen </a:t>
            </a:r>
            <a:r>
              <a:rPr lang="es-CO" sz="1600" dirty="0"/>
              <a:t>las variables </a:t>
            </a:r>
            <a:r>
              <a:rPr lang="es-CO" sz="1600" dirty="0" smtClean="0"/>
              <a:t>controlables  </a:t>
            </a:r>
            <a:r>
              <a:rPr lang="es-CO" sz="1600" dirty="0"/>
              <a:t>del Marketing: </a:t>
            </a:r>
          </a:p>
          <a:p>
            <a:pPr marL="68580" indent="0">
              <a:buNone/>
            </a:pPr>
            <a:r>
              <a:rPr lang="es-CO" sz="1600" dirty="0"/>
              <a:t>Producto, Distribución, Promoción y </a:t>
            </a:r>
          </a:p>
          <a:p>
            <a:pPr marL="68580" indent="0">
              <a:buNone/>
            </a:pPr>
            <a:r>
              <a:rPr lang="es-CO" sz="1600" dirty="0"/>
              <a:t>Precio, y en el ámbito de la </a:t>
            </a:r>
            <a:r>
              <a:rPr lang="es-CO" sz="1600" dirty="0" smtClean="0"/>
              <a:t>gestión de Marketing.</a:t>
            </a:r>
          </a:p>
          <a:p>
            <a:pPr marL="68580" indent="0">
              <a:buNone/>
            </a:pPr>
            <a:endParaRPr lang="es-CO" sz="1600" dirty="0" smtClean="0"/>
          </a:p>
          <a:p>
            <a:pPr marL="68580" indent="0">
              <a:buNone/>
            </a:pPr>
            <a:endParaRPr lang="es-CO" sz="1600" dirty="0"/>
          </a:p>
          <a:p>
            <a:pPr marL="68580" indent="0">
              <a:buNone/>
            </a:pPr>
            <a:endParaRPr lang="es-CO" sz="1600" dirty="0" smtClean="0"/>
          </a:p>
          <a:p>
            <a:pPr marL="68580" indent="0">
              <a:buNone/>
            </a:pPr>
            <a:endParaRPr lang="es-CO" sz="1600" dirty="0"/>
          </a:p>
          <a:p>
            <a:pPr marL="68580" indent="0">
              <a:buNone/>
            </a:pPr>
            <a:endParaRPr lang="es-CO" sz="1600" dirty="0" smtClean="0"/>
          </a:p>
          <a:p>
            <a:pPr marL="68580" indent="0">
              <a:buNone/>
            </a:pPr>
            <a:endParaRPr lang="es-CO" sz="1600" dirty="0" smtClean="0"/>
          </a:p>
          <a:p>
            <a:pPr marL="68580" indent="0">
              <a:buNone/>
            </a:pPr>
            <a:r>
              <a:rPr lang="es-CO" sz="1600" dirty="0" smtClean="0"/>
              <a:t>también </a:t>
            </a:r>
            <a:r>
              <a:rPr lang="es-CO" sz="1600" dirty="0"/>
              <a:t>es necesario </a:t>
            </a:r>
            <a:r>
              <a:rPr lang="es-CO" sz="1600" dirty="0" smtClean="0"/>
              <a:t>saber </a:t>
            </a:r>
            <a:r>
              <a:rPr lang="es-CO" sz="1600" dirty="0"/>
              <a:t>que existen elementos  que </a:t>
            </a:r>
            <a:r>
              <a:rPr lang="es-CO" sz="1600" dirty="0" smtClean="0"/>
              <a:t>quedan </a:t>
            </a:r>
            <a:r>
              <a:rPr lang="es-CO" sz="1600" dirty="0"/>
              <a:t>fuera del control de la </a:t>
            </a:r>
            <a:r>
              <a:rPr lang="es-CO" sz="1600" dirty="0" smtClean="0"/>
              <a:t>gestión </a:t>
            </a:r>
            <a:r>
              <a:rPr lang="es-CO" sz="1600" dirty="0"/>
              <a:t>del Marketing en la empresa </a:t>
            </a:r>
            <a:r>
              <a:rPr lang="es-CO" sz="1600" dirty="0" smtClean="0"/>
              <a:t>los </a:t>
            </a:r>
            <a:r>
              <a:rPr lang="es-CO" sz="1600" dirty="0"/>
              <a:t>elementos no controlables: el </a:t>
            </a:r>
            <a:r>
              <a:rPr lang="es-CO" sz="1600" dirty="0" smtClean="0"/>
              <a:t>entorno </a:t>
            </a:r>
            <a:r>
              <a:rPr lang="es-CO" sz="1600" dirty="0"/>
              <a:t>socio-cultural,  los recursos </a:t>
            </a:r>
          </a:p>
          <a:p>
            <a:pPr marL="68580" indent="0">
              <a:buNone/>
            </a:pPr>
            <a:r>
              <a:rPr lang="es-CO" sz="1600" dirty="0"/>
              <a:t>y objetivos de la empresa,  el </a:t>
            </a:r>
            <a:r>
              <a:rPr lang="es-CO" sz="1600" dirty="0" smtClean="0"/>
              <a:t>entorno </a:t>
            </a:r>
            <a:r>
              <a:rPr lang="es-CO" sz="1600" dirty="0"/>
              <a:t>competitivo, el entorno </a:t>
            </a:r>
            <a:r>
              <a:rPr lang="es-CO" sz="1600" dirty="0" smtClean="0"/>
              <a:t> económico </a:t>
            </a:r>
            <a:r>
              <a:rPr lang="es-CO" sz="1600" dirty="0"/>
              <a:t>y tecnológico  </a:t>
            </a:r>
          </a:p>
        </p:txBody>
      </p:sp>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2276872"/>
            <a:ext cx="2016224" cy="2415286"/>
          </a:xfrm>
          <a:prstGeom prst="rect">
            <a:avLst/>
          </a:prstGeom>
        </p:spPr>
      </p:pic>
    </p:spTree>
    <p:extLst>
      <p:ext uri="{BB962C8B-B14F-4D97-AF65-F5344CB8AC3E}">
        <p14:creationId xmlns:p14="http://schemas.microsoft.com/office/powerpoint/2010/main" val="3175870235"/>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rot="5400000">
            <a:off x="4811713" y="-2355328"/>
            <a:ext cx="1066800" cy="6154737"/>
          </a:xfrm>
        </p:spPr>
        <p:txBody>
          <a:bodyPr vert="vert270">
            <a:normAutofit fontScale="90000"/>
          </a:bodyPr>
          <a:lstStyle/>
          <a:p>
            <a:r>
              <a:rPr lang="es-CO" dirty="0" smtClean="0"/>
              <a:t>Estrategias de Crecimiento Intensivo</a:t>
            </a:r>
            <a:endParaRPr lang="es-CO" dirty="0"/>
          </a:p>
        </p:txBody>
      </p:sp>
      <p:sp>
        <p:nvSpPr>
          <p:cNvPr id="3" name="2 Marcador de contenido"/>
          <p:cNvSpPr>
            <a:spLocks noGrp="1"/>
          </p:cNvSpPr>
          <p:nvPr>
            <p:ph sz="quarter" idx="4294967295"/>
          </p:nvPr>
        </p:nvSpPr>
        <p:spPr>
          <a:xfrm>
            <a:off x="395536" y="1395246"/>
            <a:ext cx="4104456" cy="5130098"/>
          </a:xfrm>
        </p:spPr>
        <p:txBody>
          <a:bodyPr>
            <a:normAutofit fontScale="85000" lnSpcReduction="20000"/>
          </a:bodyPr>
          <a:lstStyle/>
          <a:p>
            <a:r>
              <a:rPr lang="es-CO" dirty="0" smtClean="0"/>
              <a:t>Consisten en "cultivar" de manera intensiva los mercados actuales de la compañía. Son adecuadas en situaciones donde las oportunidades de "producto-mercado" existentes aún no han sido explotadas en su totalidad, e incluyen las siguientes estrategias </a:t>
            </a:r>
            <a:endParaRPr lang="es-CO"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060848"/>
            <a:ext cx="3721100" cy="3810000"/>
          </a:xfrm>
          <a:prstGeom prst="rect">
            <a:avLst/>
          </a:prstGeom>
        </p:spPr>
      </p:pic>
    </p:spTree>
    <p:extLst>
      <p:ext uri="{BB962C8B-B14F-4D97-AF65-F5344CB8AC3E}">
        <p14:creationId xmlns:p14="http://schemas.microsoft.com/office/powerpoint/2010/main" val="2523403657"/>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7430"/>
            <a:ext cx="8229600" cy="1399032"/>
          </a:xfrm>
        </p:spPr>
        <p:txBody>
          <a:bodyPr/>
          <a:lstStyle/>
          <a:p>
            <a:r>
              <a:rPr lang="es-CO" b="1" dirty="0">
                <a:effectLst/>
              </a:rPr>
              <a:t>Estrategias de Crecimiento </a:t>
            </a:r>
            <a:r>
              <a:rPr lang="es-CO" b="1" dirty="0" smtClean="0">
                <a:effectLst/>
              </a:rPr>
              <a:t>Integrativo</a:t>
            </a:r>
            <a:endParaRPr lang="es-CO" dirty="0"/>
          </a:p>
        </p:txBody>
      </p:sp>
      <p:sp>
        <p:nvSpPr>
          <p:cNvPr id="3" name="2 Marcador de contenido"/>
          <p:cNvSpPr>
            <a:spLocks noGrp="1"/>
          </p:cNvSpPr>
          <p:nvPr>
            <p:ph idx="1"/>
          </p:nvPr>
        </p:nvSpPr>
        <p:spPr>
          <a:xfrm>
            <a:off x="395536" y="1412776"/>
            <a:ext cx="8229600" cy="4572000"/>
          </a:xfrm>
        </p:spPr>
        <p:txBody>
          <a:bodyPr>
            <a:normAutofit/>
          </a:bodyPr>
          <a:lstStyle/>
          <a:p>
            <a:r>
              <a:rPr lang="es-CO" sz="2800" dirty="0"/>
              <a:t>Consiste en aprovechar la fortaleza que tiene una determinada compañía en su industria para ejercer control sobre los proveedores, distribuidores y/o competidores. En ese sentido, una compañía puede desplazarse hacia atrás, hacia adelante u horizontalmente</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4581128"/>
            <a:ext cx="2142753" cy="1974551"/>
          </a:xfrm>
          <a:prstGeom prst="rect">
            <a:avLst/>
          </a:prstGeom>
        </p:spPr>
      </p:pic>
    </p:spTree>
    <p:extLst>
      <p:ext uri="{BB962C8B-B14F-4D97-AF65-F5344CB8AC3E}">
        <p14:creationId xmlns:p14="http://schemas.microsoft.com/office/powerpoint/2010/main" val="886071969"/>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895"/>
            <a:ext cx="8229600" cy="1399032"/>
          </a:xfrm>
        </p:spPr>
        <p:txBody>
          <a:bodyPr/>
          <a:lstStyle/>
          <a:p>
            <a:r>
              <a:rPr lang="es-CO" b="1" dirty="0">
                <a:effectLst/>
              </a:rPr>
              <a:t>Estrategias de Liderazgo de </a:t>
            </a:r>
            <a:r>
              <a:rPr lang="es-CO" b="1" dirty="0" smtClean="0">
                <a:effectLst/>
              </a:rPr>
              <a:t>Mercado</a:t>
            </a:r>
            <a:endParaRPr lang="es-CO" dirty="0"/>
          </a:p>
        </p:txBody>
      </p:sp>
      <p:sp>
        <p:nvSpPr>
          <p:cNvPr id="3" name="2 Marcador de contenido"/>
          <p:cNvSpPr>
            <a:spLocks noGrp="1"/>
          </p:cNvSpPr>
          <p:nvPr>
            <p:ph idx="1"/>
          </p:nvPr>
        </p:nvSpPr>
        <p:spPr>
          <a:xfrm>
            <a:off x="323528" y="1412776"/>
            <a:ext cx="8229600" cy="4572000"/>
          </a:xfrm>
        </p:spPr>
        <p:txBody>
          <a:bodyPr>
            <a:normAutofit fontScale="92500" lnSpcReduction="20000"/>
          </a:bodyPr>
          <a:lstStyle/>
          <a:p>
            <a:r>
              <a:rPr lang="es-CO" dirty="0"/>
              <a:t>Son utilizadas por compañías que dominan en su mercado con productos superiores, eficacia competitiva, o ambas cosas. Una vez que la compañía logra el liderazgo en su mercado, tiene dos opciones estratégicas para seguir creciendo [1]: </a:t>
            </a:r>
            <a:br>
              <a:rPr lang="es-CO" dirty="0"/>
            </a:br>
            <a:r>
              <a:rPr lang="es-CO" dirty="0"/>
              <a:t/>
            </a:r>
            <a:br>
              <a:rPr lang="es-CO" dirty="0"/>
            </a:br>
            <a:r>
              <a:rPr lang="es-CO" i="1" dirty="0"/>
              <a:t>Estrategia cooperativa</a:t>
            </a:r>
            <a:r>
              <a:rPr lang="es-CO" dirty="0"/>
              <a:t>: Consiste en incrementar el tamaño total del mercado (para la misma compañía y los competidores) al encontrar nuevos usuarios y aplicaciones del producto o servicio.</a:t>
            </a:r>
          </a:p>
          <a:p>
            <a:endParaRPr lang="es-CO" dirty="0"/>
          </a:p>
        </p:txBody>
      </p:sp>
    </p:spTree>
    <p:extLst>
      <p:ext uri="{BB962C8B-B14F-4D97-AF65-F5344CB8AC3E}">
        <p14:creationId xmlns:p14="http://schemas.microsoft.com/office/powerpoint/2010/main" val="1453568793"/>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268760"/>
            <a:ext cx="6593780" cy="5008334"/>
          </a:xfrm>
          <a:prstGeom prst="rect">
            <a:avLst/>
          </a:prstGeom>
        </p:spPr>
      </p:pic>
    </p:spTree>
    <p:extLst>
      <p:ext uri="{BB962C8B-B14F-4D97-AF65-F5344CB8AC3E}">
        <p14:creationId xmlns:p14="http://schemas.microsoft.com/office/powerpoint/2010/main" val="3740035907"/>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789187"/>
            <a:ext cx="5400600" cy="5076564"/>
          </a:xfrm>
          <a:prstGeom prst="rect">
            <a:avLst/>
          </a:prstGeom>
        </p:spPr>
      </p:pic>
    </p:spTree>
    <p:extLst>
      <p:ext uri="{BB962C8B-B14F-4D97-AF65-F5344CB8AC3E}">
        <p14:creationId xmlns:p14="http://schemas.microsoft.com/office/powerpoint/2010/main" val="1375250657"/>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916832"/>
            <a:ext cx="8064896" cy="1512168"/>
          </a:xfrm>
        </p:spPr>
        <p:txBody>
          <a:bodyPr/>
          <a:lstStyle/>
          <a:p>
            <a:r>
              <a:rPr lang="es-CO" sz="2000" dirty="0">
                <a:solidFill>
                  <a:schemeClr val="accent1"/>
                </a:solidFill>
                <a:latin typeface="Comic Sans MS" pitchFamily="66" charset="0"/>
              </a:rPr>
              <a:t>ASISTENCIA ADMINISTRATIVA</a:t>
            </a:r>
            <a:br>
              <a:rPr lang="es-CO" sz="2000" dirty="0">
                <a:solidFill>
                  <a:schemeClr val="accent1"/>
                </a:solidFill>
                <a:latin typeface="Comic Sans MS" pitchFamily="66" charset="0"/>
              </a:rPr>
            </a:br>
            <a:r>
              <a:rPr lang="es-CO" sz="2000" dirty="0">
                <a:solidFill>
                  <a:schemeClr val="accent1"/>
                </a:solidFill>
                <a:latin typeface="Comic Sans MS" pitchFamily="66" charset="0"/>
              </a:rPr>
              <a:t>CENTRO DOCENTE BARTOLOME MITRE</a:t>
            </a:r>
            <a:br>
              <a:rPr lang="es-CO" sz="2000" dirty="0">
                <a:solidFill>
                  <a:schemeClr val="accent1"/>
                </a:solidFill>
                <a:latin typeface="Comic Sans MS" pitchFamily="66" charset="0"/>
              </a:rPr>
            </a:br>
            <a:r>
              <a:rPr lang="es-CO" sz="2000" dirty="0">
                <a:solidFill>
                  <a:schemeClr val="accent1"/>
                </a:solidFill>
                <a:latin typeface="Comic Sans MS" pitchFamily="66" charset="0"/>
              </a:rPr>
              <a:t>RUTA OPERATIVA DE GESTION DOCUMENTAL</a:t>
            </a:r>
          </a:p>
        </p:txBody>
      </p:sp>
      <p:sp>
        <p:nvSpPr>
          <p:cNvPr id="3" name="2 Subtítulo"/>
          <p:cNvSpPr>
            <a:spLocks noGrp="1"/>
          </p:cNvSpPr>
          <p:nvPr>
            <p:ph type="subTitle" idx="1"/>
          </p:nvPr>
        </p:nvSpPr>
        <p:spPr>
          <a:xfrm>
            <a:off x="971600" y="3284984"/>
            <a:ext cx="7772400" cy="1508760"/>
          </a:xfrm>
        </p:spPr>
        <p:txBody>
          <a:bodyPr>
            <a:normAutofit/>
          </a:bodyPr>
          <a:lstStyle/>
          <a:p>
            <a:endParaRPr lang="es-CO" dirty="0" smtClean="0">
              <a:solidFill>
                <a:srgbClr val="7030A0"/>
              </a:solidFill>
              <a:latin typeface="Comic Sans MS" pitchFamily="66" charset="0"/>
            </a:endParaRPr>
          </a:p>
          <a:p>
            <a:r>
              <a:rPr lang="es-CO" dirty="0" smtClean="0">
                <a:latin typeface="Comic Sans MS" pitchFamily="66" charset="0"/>
              </a:rPr>
              <a:t>Integrantes: </a:t>
            </a:r>
            <a:endParaRPr lang="es-CO" dirty="0">
              <a:latin typeface="Comic Sans MS" pitchFamily="66" charset="0"/>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320" y="5157192"/>
            <a:ext cx="1524000" cy="1524000"/>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5157192"/>
            <a:ext cx="1587163" cy="1524000"/>
          </a:xfrm>
          <a:prstGeom prst="rect">
            <a:avLst/>
          </a:prstGeom>
        </p:spPr>
      </p:pic>
    </p:spTree>
    <p:extLst>
      <p:ext uri="{BB962C8B-B14F-4D97-AF65-F5344CB8AC3E}">
        <p14:creationId xmlns:p14="http://schemas.microsoft.com/office/powerpoint/2010/main" val="34939231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0" nodeType="clickEffect">
                                  <p:stCondLst>
                                    <p:cond delay="0"/>
                                  </p:stCondLst>
                                  <p:childTnLst>
                                    <p:animRot by="21600000">
                                      <p:cBhvr>
                                        <p:cTn id="13" dur="2000" fill="hold"/>
                                        <p:tgtEl>
                                          <p:spTgt spid="3">
                                            <p:txEl>
                                              <p:pRg st="1" end="1"/>
                                            </p:txEl>
                                          </p:spTgt>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85171" y="5373216"/>
            <a:ext cx="7973658" cy="923330"/>
          </a:xfrm>
          <a:prstGeom prst="rect">
            <a:avLst/>
          </a:prstGeom>
          <a:noFill/>
        </p:spPr>
        <p:txBody>
          <a:bodyPr wrap="none" lIns="91440" tIns="45720" rIns="91440" bIns="45720">
            <a:spAutoFit/>
          </a:bodyPr>
          <a:lstStyle/>
          <a:p>
            <a:pPr algn="ctr"/>
            <a:r>
              <a:rPr lang="es-E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GESTION DE MERCADEO </a:t>
            </a: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1440244042"/>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9083" y="4581128"/>
            <a:ext cx="8464636" cy="1754326"/>
          </a:xfrm>
          <a:prstGeom prst="rect">
            <a:avLst/>
          </a:prstGeom>
          <a:noFill/>
        </p:spPr>
        <p:txBody>
          <a:bodyPr wrap="square" lIns="91440" tIns="45720" rIns="91440" bIns="45720">
            <a:spAutoFit/>
          </a:bodyPr>
          <a:lstStyle/>
          <a:p>
            <a:pPr algn="ctr"/>
            <a:r>
              <a:rPr lang="es-E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CONCEPTOS DE MERCADEO</a:t>
            </a: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3114041441"/>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0"/>
            <a:ext cx="7772400" cy="914400"/>
          </a:xfrm>
        </p:spPr>
        <p:txBody>
          <a:bodyPr>
            <a:normAutofit fontScale="90000"/>
          </a:bodyPr>
          <a:lstStyle/>
          <a:p>
            <a:pPr algn="ctr"/>
            <a:r>
              <a:rPr lang="es-CO" dirty="0" smtClean="0"/>
              <a:t>4 CONCEPTOS DE MERCADEO</a:t>
            </a:r>
            <a:endParaRPr lang="es-CO" dirty="0"/>
          </a:p>
        </p:txBody>
      </p:sp>
      <p:sp>
        <p:nvSpPr>
          <p:cNvPr id="3" name="2 Marcador de contenido"/>
          <p:cNvSpPr>
            <a:spLocks noGrp="1"/>
          </p:cNvSpPr>
          <p:nvPr>
            <p:ph idx="1"/>
          </p:nvPr>
        </p:nvSpPr>
        <p:spPr>
          <a:xfrm>
            <a:off x="467544" y="908720"/>
            <a:ext cx="8208912" cy="5688632"/>
          </a:xfrm>
        </p:spPr>
        <p:txBody>
          <a:bodyPr>
            <a:normAutofit fontScale="55000" lnSpcReduction="20000"/>
          </a:bodyPr>
          <a:lstStyle/>
          <a:p>
            <a:pPr fontAlgn="base"/>
            <a:r>
              <a:rPr lang="es-CO" sz="3200" dirty="0"/>
              <a:t>Según Philip Kotler, el mercadeo consiste en un proceso administrativo y social gracias al cual determinados grupos o individuos obtienen lo que necesitan </a:t>
            </a:r>
            <a:r>
              <a:rPr lang="es-CO" sz="3200" dirty="0" smtClean="0"/>
              <a:t>a </a:t>
            </a:r>
            <a:r>
              <a:rPr lang="es-CO" sz="3200" dirty="0"/>
              <a:t>través del intercambio de productos o servicios.</a:t>
            </a:r>
          </a:p>
          <a:p>
            <a:pPr fontAlgn="base"/>
            <a:r>
              <a:rPr lang="es-CO" sz="3200" dirty="0"/>
              <a:t>Para Jerome McCarthy es la realización de las actividades que pueden ayudar a que una empresa consiga las metas que se ha propuesto, </a:t>
            </a:r>
            <a:r>
              <a:rPr lang="es-CO" sz="3200" dirty="0" smtClean="0"/>
              <a:t>anticipándose </a:t>
            </a:r>
            <a:r>
              <a:rPr lang="es-CO" sz="3200" dirty="0"/>
              <a:t>a los deseos de los consumidores y a desarrollar productos o servicios aptos para el mercado.</a:t>
            </a:r>
          </a:p>
          <a:p>
            <a:pPr fontAlgn="base"/>
            <a:r>
              <a:rPr lang="es-CO" sz="3200" dirty="0"/>
              <a:t>Por su parte John A. Howard, quien trabaja en la Universidad de Columbia, asegura que está convencido de que el marketing consiste en un proceso en el que es necesario comprender las necesidades de los consumidores, y encontrar qué puede producir la empresa para satisfacerlas. Y Al Ries y Jack Trout, opinan que marketing es sinónimo de “guerra” donde cada competidor debe analizar a cada “participante” del mercado, comprendiendo sus fuerzas y debilidades y trazar un plan a fin de explotarlas y defenderse.</a:t>
            </a:r>
          </a:p>
          <a:p>
            <a:pPr fontAlgn="base"/>
            <a:r>
              <a:rPr lang="es-CO" sz="3200" dirty="0"/>
              <a:t>Según la American Marketing </a:t>
            </a:r>
            <a:r>
              <a:rPr lang="es-CO" sz="3200" dirty="0" smtClean="0"/>
              <a:t>Asociación </a:t>
            </a:r>
            <a:r>
              <a:rPr lang="es-CO" sz="3200" dirty="0"/>
              <a:t>(A.M.A.), el marketing es una forma de organizar un conjunto de acciones y procesos a la hora de crear un producto “para crear, comunicar y entregar valor a los clientes, y para manejar las relaciones” y su finalidad es beneficiar a la organización satisfaciendo a los clientes.</a:t>
            </a:r>
          </a:p>
          <a:p>
            <a:endParaRPr lang="es-CO" dirty="0"/>
          </a:p>
        </p:txBody>
      </p:sp>
    </p:spTree>
    <p:extLst>
      <p:ext uri="{BB962C8B-B14F-4D97-AF65-F5344CB8AC3E}">
        <p14:creationId xmlns:p14="http://schemas.microsoft.com/office/powerpoint/2010/main" val="1875131434"/>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506"/>
            <a:ext cx="8496944" cy="914400"/>
          </a:xfrm>
        </p:spPr>
        <p:txBody>
          <a:bodyPr>
            <a:noAutofit/>
          </a:bodyPr>
          <a:lstStyle/>
          <a:p>
            <a:r>
              <a:rPr lang="es-CO" sz="3400" dirty="0" smtClean="0"/>
              <a:t>LO QUE SUCEDIÓ EN EL MERCADEO</a:t>
            </a:r>
            <a:endParaRPr lang="es-CO" sz="3400" dirty="0"/>
          </a:p>
        </p:txBody>
      </p:sp>
      <p:sp>
        <p:nvSpPr>
          <p:cNvPr id="3" name="2 Marcador de contenido"/>
          <p:cNvSpPr>
            <a:spLocks noGrp="1"/>
          </p:cNvSpPr>
          <p:nvPr>
            <p:ph idx="1"/>
          </p:nvPr>
        </p:nvSpPr>
        <p:spPr>
          <a:xfrm>
            <a:off x="467544" y="1052736"/>
            <a:ext cx="8208912" cy="5688632"/>
          </a:xfrm>
        </p:spPr>
        <p:txBody>
          <a:bodyPr>
            <a:normAutofit fontScale="70000" lnSpcReduction="20000"/>
          </a:bodyPr>
          <a:lstStyle/>
          <a:p>
            <a:r>
              <a:rPr lang="es-CO" sz="3100" dirty="0"/>
              <a:t>Durante los primeros años del siglo pasado, en el mundo, especialmente en Estados Unidos, existieron los llamados “Capitanes de Empresa”, personas con cierto tipo de astucia para los negocios a quienes obedecían sin consultar miles de empleados. Henry Ford fue uno de ellos; él orientaba a su empresa (FORD) hacia la producción bajo el lema: “No importa el color del vehículo siempre y cuando sea negro”. Tiempo más tarde y al darse cuenta los empresarios de la existencia de grandes excedentes de mercadería en sus almacenes, nace el “Área de Ventas” en donde aquellos que la conforman definen cuales eran las actividades en materia de Administración de Ventas (Planeamiento) y Administración de la Fuerza de Ventas (Operaciones) aplicando una técnica conocida cono “Ventas a </a:t>
            </a:r>
            <a:r>
              <a:rPr lang="es-CO" sz="3100" dirty="0" smtClean="0"/>
              <a:t>presió</a:t>
            </a:r>
            <a:r>
              <a:rPr lang="es-CO" sz="3100" dirty="0"/>
              <a:t>n”. En los años 60, el mercadeo comienza a orientarse al consumidor; en ésta época son célebres los discursos de John F. Kennedy</a:t>
            </a:r>
            <a:r>
              <a:rPr lang="es-CO" dirty="0"/>
              <a:t>,</a:t>
            </a:r>
          </a:p>
        </p:txBody>
      </p:sp>
    </p:spTree>
    <p:extLst>
      <p:ext uri="{BB962C8B-B14F-4D97-AF65-F5344CB8AC3E}">
        <p14:creationId xmlns:p14="http://schemas.microsoft.com/office/powerpoint/2010/main" val="3889135537"/>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71400"/>
            <a:ext cx="8229600" cy="1162050"/>
          </a:xfrm>
        </p:spPr>
        <p:txBody>
          <a:bodyPr vert="horz">
            <a:normAutofit/>
          </a:bodyPr>
          <a:lstStyle/>
          <a:p>
            <a:pPr algn="ctr"/>
            <a:r>
              <a:rPr lang="es-CO" sz="3600" dirty="0" smtClean="0"/>
              <a:t>LO QUE ES EL MERCADEO</a:t>
            </a:r>
            <a:endParaRPr lang="es-CO" sz="3600" dirty="0"/>
          </a:p>
        </p:txBody>
      </p:sp>
      <p:sp>
        <p:nvSpPr>
          <p:cNvPr id="5" name="4 Marcador de texto"/>
          <p:cNvSpPr>
            <a:spLocks noGrp="1"/>
          </p:cNvSpPr>
          <p:nvPr>
            <p:ph type="body" idx="2"/>
          </p:nvPr>
        </p:nvSpPr>
        <p:spPr>
          <a:xfrm>
            <a:off x="683568" y="980728"/>
            <a:ext cx="3814192" cy="5256584"/>
          </a:xfrm>
        </p:spPr>
        <p:txBody>
          <a:bodyPr>
            <a:normAutofit fontScale="92500"/>
          </a:bodyPr>
          <a:lstStyle/>
          <a:p>
            <a:r>
              <a:rPr lang="es-CO" sz="2100" dirty="0"/>
              <a:t>No es que todo lo aprendido en la academia vaya a la basura, sin embargo, definición de marketing o mercadeo (término acuñado al castellano) tiene hoy muchas más aristas que el tiempo y la evolución de los medios le han dado.  Es por ello que la mejor forma de definir lo que es hoy el mercadeo es entender a quienes lo desempeñan. El portal </a:t>
            </a:r>
            <a:r>
              <a:rPr lang="es-CO" sz="2100" dirty="0" smtClean="0"/>
              <a:t>medio </a:t>
            </a:r>
            <a:r>
              <a:rPr lang="es-CO" sz="2100" dirty="0"/>
              <a:t>propone a 7 tipos de “marketeros” que describen perfectamente esta profesión en </a:t>
            </a:r>
            <a:r>
              <a:rPr lang="es-CO" sz="2100" dirty="0" smtClean="0"/>
              <a:t>la actualidad.</a:t>
            </a: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4008" y="1628800"/>
            <a:ext cx="3960440" cy="2565285"/>
          </a:xfrm>
          <a:prstGeom prst="rect">
            <a:avLst/>
          </a:prstGeom>
        </p:spPr>
      </p:pic>
    </p:spTree>
    <p:extLst>
      <p:ext uri="{BB962C8B-B14F-4D97-AF65-F5344CB8AC3E}">
        <p14:creationId xmlns:p14="http://schemas.microsoft.com/office/powerpoint/2010/main" val="1153526793"/>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5572" y="188640"/>
            <a:ext cx="7024744" cy="1143000"/>
          </a:xfrm>
        </p:spPr>
        <p:txBody>
          <a:bodyPr>
            <a:normAutofit fontScale="90000"/>
          </a:bodyPr>
          <a:lstStyle/>
          <a:p>
            <a:r>
              <a:rPr lang="es-CO" dirty="0" smtClean="0">
                <a:solidFill>
                  <a:schemeClr val="accent1"/>
                </a:solidFill>
                <a:latin typeface="Comic Sans MS" pitchFamily="66" charset="0"/>
              </a:rPr>
              <a:t>GESTION DE MERCADEO</a:t>
            </a:r>
            <a:endParaRPr lang="es-CO" dirty="0">
              <a:solidFill>
                <a:schemeClr val="accent1"/>
              </a:solidFill>
              <a:latin typeface="Comic Sans MS" pitchFamily="66" charset="0"/>
            </a:endParaRPr>
          </a:p>
        </p:txBody>
      </p:sp>
      <p:sp>
        <p:nvSpPr>
          <p:cNvPr id="3" name="2 Marcador de contenido"/>
          <p:cNvSpPr>
            <a:spLocks noGrp="1"/>
          </p:cNvSpPr>
          <p:nvPr>
            <p:ph idx="1"/>
          </p:nvPr>
        </p:nvSpPr>
        <p:spPr>
          <a:xfrm>
            <a:off x="611560" y="1412776"/>
            <a:ext cx="7704856" cy="4763433"/>
          </a:xfrm>
        </p:spPr>
        <p:txBody>
          <a:bodyPr>
            <a:normAutofit/>
          </a:bodyPr>
          <a:lstStyle/>
          <a:p>
            <a:r>
              <a:rPr lang="es-CO" sz="2000" dirty="0" smtClean="0">
                <a:latin typeface="Comic Sans MS" pitchFamily="66" charset="0"/>
              </a:rPr>
              <a:t>Es un documento escrito que detalla las acciones necesarias para alcanzar un objetivo especifico </a:t>
            </a:r>
            <a:r>
              <a:rPr lang="es-CO" sz="2000" dirty="0">
                <a:latin typeface="Comic Sans MS" pitchFamily="66" charset="0"/>
              </a:rPr>
              <a:t>de mercado. Puede ser para un</a:t>
            </a:r>
            <a:r>
              <a:rPr lang="es-CO" sz="2000" dirty="0">
                <a:solidFill>
                  <a:srgbClr val="7030A0"/>
                </a:solidFill>
                <a:latin typeface="Comic Sans MS" pitchFamily="66" charset="0"/>
              </a:rPr>
              <a:t> </a:t>
            </a:r>
            <a:r>
              <a:rPr lang="es-CO" sz="2000" dirty="0" smtClean="0">
                <a:solidFill>
                  <a:srgbClr val="7030A0"/>
                </a:solidFill>
                <a:latin typeface="Comic Sans MS" pitchFamily="66" charset="0"/>
              </a:rPr>
              <a:t>bien </a:t>
            </a:r>
            <a:r>
              <a:rPr lang="es-CO" sz="2000" dirty="0">
                <a:latin typeface="Comic Sans MS" pitchFamily="66" charset="0"/>
              </a:rPr>
              <a:t> o </a:t>
            </a:r>
            <a:r>
              <a:rPr lang="es-CO" sz="2000" dirty="0" smtClean="0">
                <a:solidFill>
                  <a:srgbClr val="7030A0"/>
                </a:solidFill>
                <a:latin typeface="Comic Sans MS" pitchFamily="66" charset="0"/>
              </a:rPr>
              <a:t>Servicio</a:t>
            </a:r>
            <a:r>
              <a:rPr lang="es-CO" sz="2000" dirty="0" smtClean="0">
                <a:latin typeface="Comic Sans MS" pitchFamily="66" charset="0"/>
              </a:rPr>
              <a:t>,</a:t>
            </a:r>
            <a:r>
              <a:rPr lang="es-CO" sz="2000" dirty="0" smtClean="0">
                <a:solidFill>
                  <a:srgbClr val="7030A0"/>
                </a:solidFill>
                <a:latin typeface="Comic Sans MS" pitchFamily="66" charset="0"/>
              </a:rPr>
              <a:t> </a:t>
            </a:r>
            <a:r>
              <a:rPr lang="es-CO" sz="2000" dirty="0">
                <a:latin typeface="Comic Sans MS" pitchFamily="66" charset="0"/>
              </a:rPr>
              <a:t>una </a:t>
            </a:r>
            <a:r>
              <a:rPr lang="es-CO" sz="2000" dirty="0" smtClean="0">
                <a:solidFill>
                  <a:srgbClr val="7030A0"/>
                </a:solidFill>
                <a:latin typeface="Comic Sans MS" pitchFamily="66" charset="0"/>
              </a:rPr>
              <a:t>Marca</a:t>
            </a:r>
            <a:r>
              <a:rPr lang="es-CO" sz="2000" dirty="0">
                <a:latin typeface="Comic Sans MS" pitchFamily="66" charset="0"/>
              </a:rPr>
              <a:t> o una </a:t>
            </a:r>
            <a:r>
              <a:rPr lang="es-CO" sz="2000" dirty="0" smtClean="0">
                <a:solidFill>
                  <a:srgbClr val="7030A0"/>
                </a:solidFill>
                <a:latin typeface="Comic Sans MS" pitchFamily="66" charset="0"/>
              </a:rPr>
              <a:t>Gama de producto. </a:t>
            </a:r>
            <a:r>
              <a:rPr lang="es-CO" sz="2000" dirty="0">
                <a:latin typeface="Comic Sans MS" pitchFamily="66" charset="0"/>
              </a:rPr>
              <a:t>También puede hacerse para toda la actividad de una </a:t>
            </a:r>
            <a:r>
              <a:rPr lang="es-CO" sz="2000" dirty="0" smtClean="0">
                <a:latin typeface="Comic Sans MS" pitchFamily="66" charset="0"/>
              </a:rPr>
              <a:t>empresa.                         </a:t>
            </a:r>
          </a:p>
          <a:p>
            <a:pPr marL="68580" indent="0">
              <a:buNone/>
            </a:pPr>
            <a:r>
              <a:rPr lang="es-CO" sz="2000" dirty="0" smtClean="0">
                <a:latin typeface="Comic Sans MS" pitchFamily="66" charset="0"/>
              </a:rPr>
              <a:t>                                             También la palabra utilizada para   </a:t>
            </a:r>
          </a:p>
          <a:p>
            <a:pPr marL="68580" indent="0">
              <a:buNone/>
            </a:pPr>
            <a:r>
              <a:rPr lang="es-CO" sz="2000" dirty="0">
                <a:latin typeface="Comic Sans MS" pitchFamily="66" charset="0"/>
              </a:rPr>
              <a:t> </a:t>
            </a:r>
            <a:r>
              <a:rPr lang="es-CO" sz="2000" dirty="0" smtClean="0">
                <a:latin typeface="Comic Sans MS" pitchFamily="66" charset="0"/>
              </a:rPr>
              <a:t>                                            mercadeo es MARKETING Que </a:t>
            </a:r>
          </a:p>
          <a:p>
            <a:pPr marL="68580" indent="0">
              <a:buNone/>
            </a:pPr>
            <a:r>
              <a:rPr lang="es-CO" sz="2000" dirty="0">
                <a:latin typeface="Comic Sans MS" pitchFamily="66" charset="0"/>
              </a:rPr>
              <a:t> </a:t>
            </a:r>
            <a:r>
              <a:rPr lang="es-CO" sz="2000" dirty="0" smtClean="0">
                <a:latin typeface="Comic Sans MS" pitchFamily="66" charset="0"/>
              </a:rPr>
              <a:t>                                            involucras estrategias de </a:t>
            </a:r>
          </a:p>
          <a:p>
            <a:pPr marL="68580" indent="0">
              <a:buNone/>
            </a:pPr>
            <a:r>
              <a:rPr lang="es-CO" sz="2000" dirty="0">
                <a:latin typeface="Comic Sans MS" pitchFamily="66" charset="0"/>
              </a:rPr>
              <a:t> </a:t>
            </a:r>
            <a:r>
              <a:rPr lang="es-CO" sz="2000" dirty="0" smtClean="0">
                <a:latin typeface="Comic Sans MS" pitchFamily="66" charset="0"/>
              </a:rPr>
              <a:t>                                            mercadeo de ventas y estudio de </a:t>
            </a:r>
          </a:p>
          <a:p>
            <a:pPr marL="68580" indent="0">
              <a:buNone/>
            </a:pPr>
            <a:r>
              <a:rPr lang="es-CO" sz="2000" dirty="0">
                <a:latin typeface="Comic Sans MS" pitchFamily="66" charset="0"/>
              </a:rPr>
              <a:t> </a:t>
            </a:r>
            <a:r>
              <a:rPr lang="es-CO" sz="2000" dirty="0" smtClean="0">
                <a:latin typeface="Comic Sans MS" pitchFamily="66" charset="0"/>
              </a:rPr>
              <a:t>                                            mercadeo, </a:t>
            </a:r>
            <a:r>
              <a:rPr lang="es-CO" sz="2000" dirty="0">
                <a:latin typeface="Comic Sans MS" pitchFamily="66" charset="0"/>
              </a:rPr>
              <a:t>Frecuentemente se </a:t>
            </a:r>
            <a:endParaRPr lang="es-CO" sz="2000" dirty="0" smtClean="0">
              <a:latin typeface="Comic Sans MS" pitchFamily="66" charset="0"/>
            </a:endParaRPr>
          </a:p>
          <a:p>
            <a:pPr marL="68580" indent="0">
              <a:buNone/>
            </a:pPr>
            <a:r>
              <a:rPr lang="es-CO" sz="2000" dirty="0" smtClean="0">
                <a:latin typeface="Comic Sans MS" pitchFamily="66" charset="0"/>
              </a:rPr>
              <a:t>confunde </a:t>
            </a:r>
            <a:r>
              <a:rPr lang="es-CO" sz="2000" dirty="0">
                <a:latin typeface="Comic Sans MS" pitchFamily="66" charset="0"/>
              </a:rPr>
              <a:t>este término con el de </a:t>
            </a:r>
            <a:r>
              <a:rPr lang="es-CO" sz="2000" dirty="0" smtClean="0">
                <a:latin typeface="Comic Sans MS" pitchFamily="66" charset="0"/>
              </a:rPr>
              <a:t>publicidad, </a:t>
            </a:r>
            <a:r>
              <a:rPr lang="es-CO" sz="2000" dirty="0">
                <a:latin typeface="Comic Sans MS" pitchFamily="66" charset="0"/>
              </a:rPr>
              <a:t>siendo ésta última </a:t>
            </a:r>
            <a:endParaRPr lang="es-CO" sz="2000" dirty="0" smtClean="0">
              <a:latin typeface="Comic Sans MS" pitchFamily="66" charset="0"/>
            </a:endParaRPr>
          </a:p>
          <a:p>
            <a:pPr marL="68580" indent="0">
              <a:buNone/>
            </a:pPr>
            <a:r>
              <a:rPr lang="es-CO" sz="2000" dirty="0" smtClean="0">
                <a:latin typeface="Comic Sans MS" pitchFamily="66" charset="0"/>
              </a:rPr>
              <a:t>sólo </a:t>
            </a:r>
            <a:r>
              <a:rPr lang="es-CO" sz="2000" dirty="0">
                <a:latin typeface="Comic Sans MS" pitchFamily="66" charset="0"/>
              </a:rPr>
              <a:t>una herramienta de la mercadotecnia.</a:t>
            </a:r>
            <a:r>
              <a:rPr lang="es-CO" sz="2000" dirty="0" smtClean="0">
                <a:latin typeface="Comic Sans MS" pitchFamily="66" charset="0"/>
              </a:rPr>
              <a:t>                        </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3081786"/>
            <a:ext cx="2664296" cy="1872208"/>
          </a:xfrm>
          <a:prstGeom prst="rect">
            <a:avLst/>
          </a:prstGeom>
        </p:spPr>
      </p:pic>
    </p:spTree>
    <p:extLst>
      <p:ext uri="{BB962C8B-B14F-4D97-AF65-F5344CB8AC3E}">
        <p14:creationId xmlns:p14="http://schemas.microsoft.com/office/powerpoint/2010/main" val="3683716561"/>
      </p:ext>
    </p:extLst>
  </p:cSld>
  <p:clrMapOvr>
    <a:masterClrMapping/>
  </p:clrMapOvr>
  <mc:AlternateContent xmlns:mc="http://schemas.openxmlformats.org/markup-compatibility/2006" xmlns:p14="http://schemas.microsoft.com/office/powerpoint/2010/main">
    <mc:Choice Requires="p14">
      <p:transition spd="slow" p14:dur="525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fade">
                                      <p:cBhvr>
                                        <p:cTn id="6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4442" y="476672"/>
            <a:ext cx="3672408" cy="1944216"/>
          </a:xfrm>
        </p:spPr>
        <p:txBody>
          <a:bodyPr vert="horz">
            <a:normAutofit/>
          </a:bodyPr>
          <a:lstStyle/>
          <a:p>
            <a:r>
              <a:rPr lang="es-CO" sz="4400" dirty="0" smtClean="0"/>
              <a:t>MERCADEO EMOCIONAL </a:t>
            </a:r>
            <a:endParaRPr lang="es-CO" sz="4400" dirty="0"/>
          </a:p>
        </p:txBody>
      </p:sp>
      <p:sp>
        <p:nvSpPr>
          <p:cNvPr id="3" name="2 Marcador de contenido"/>
          <p:cNvSpPr>
            <a:spLocks noGrp="1"/>
          </p:cNvSpPr>
          <p:nvPr>
            <p:ph sz="half" idx="1"/>
          </p:nvPr>
        </p:nvSpPr>
        <p:spPr>
          <a:xfrm>
            <a:off x="179512" y="260648"/>
            <a:ext cx="4932040" cy="5989320"/>
          </a:xfrm>
        </p:spPr>
        <p:txBody>
          <a:bodyPr>
            <a:normAutofit fontScale="77500" lnSpcReduction="20000"/>
          </a:bodyPr>
          <a:lstStyle/>
          <a:p>
            <a:r>
              <a:rPr lang="es-CO" dirty="0"/>
              <a:t>En este caso lo que se busca es que el consumidor se sienta atraído a partir de métodos que afecten las emociones, sin ninguna racionalidad.</a:t>
            </a:r>
            <a:br>
              <a:rPr lang="es-CO" dirty="0"/>
            </a:br>
            <a:r>
              <a:rPr lang="es-CO" dirty="0"/>
              <a:t>Para que la compra sea realizada es necesario que el producto sea presentado dentro de una “lista” del consumidor para que este acceda al mismo de manera prácticamente compulsivo, ya que se considera que la mayoría de las compras son realizadas por impulso.</a:t>
            </a:r>
            <a:br>
              <a:rPr lang="es-CO" dirty="0"/>
            </a:br>
            <a:r>
              <a:rPr lang="es-CO" dirty="0"/>
              <a:t/>
            </a:r>
            <a:br>
              <a:rPr lang="es-CO" dirty="0"/>
            </a:br>
            <a:endParaRPr lang="es-CO"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804" y="2708920"/>
            <a:ext cx="3887684" cy="2477873"/>
          </a:xfrm>
          <a:prstGeom prst="rect">
            <a:avLst/>
          </a:prstGeom>
        </p:spPr>
      </p:pic>
    </p:spTree>
    <p:extLst>
      <p:ext uri="{BB962C8B-B14F-4D97-AF65-F5344CB8AC3E}">
        <p14:creationId xmlns:p14="http://schemas.microsoft.com/office/powerpoint/2010/main" val="1412649741"/>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934</Words>
  <Application>Microsoft Office PowerPoint</Application>
  <PresentationFormat>Presentación en pantalla (4:3)</PresentationFormat>
  <Paragraphs>53</Paragraphs>
  <Slides>18</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Calibri</vt:lpstr>
      <vt:lpstr>Century Gothic</vt:lpstr>
      <vt:lpstr>Comic Sans MS</vt:lpstr>
      <vt:lpstr>Verdana</vt:lpstr>
      <vt:lpstr>Wingdings 2</vt:lpstr>
      <vt:lpstr>Brío</vt:lpstr>
      <vt:lpstr>ASISTENCIA ADMINISTRATIVA CENTRO DOCENTE BARTOLOME MITRE GESTION DOCUMENTAL</vt:lpstr>
      <vt:lpstr>ASISTENCIA ADMINISTRATIVA CENTRO DOCENTE BARTOLOME MITRE RUTA OPERATIVA DE GESTION DOCUMENTAL</vt:lpstr>
      <vt:lpstr>Presentación de PowerPoint</vt:lpstr>
      <vt:lpstr>Presentación de PowerPoint</vt:lpstr>
      <vt:lpstr>4 CONCEPTOS DE MERCADEO</vt:lpstr>
      <vt:lpstr>LO QUE SUCEDIÓ EN EL MERCADEO</vt:lpstr>
      <vt:lpstr>LO QUE ES EL MERCADEO</vt:lpstr>
      <vt:lpstr>GESTION DE MERCADEO</vt:lpstr>
      <vt:lpstr>MERCADEO EMOCIONAL </vt:lpstr>
      <vt:lpstr>Mercadeo viral </vt:lpstr>
      <vt:lpstr>MERCADEO RACIONAL </vt:lpstr>
      <vt:lpstr>MERCADEO RENTABLE </vt:lpstr>
      <vt:lpstr>CUALES SON LAS PRINCIPALES VARIABLES PARA ELAVORAR LAS ESTRATEGIAS DE MARKETING </vt:lpstr>
      <vt:lpstr>Estrategias de Crecimiento Intensivo</vt:lpstr>
      <vt:lpstr>Estrategias de Crecimiento Integrativo</vt:lpstr>
      <vt:lpstr>Estrategias de Liderazgo de Mercado</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 MERCADEO</dc:title>
  <dc:creator>Usuario Argom</dc:creator>
  <cp:lastModifiedBy>GERAL SUAREZ</cp:lastModifiedBy>
  <cp:revision>29</cp:revision>
  <dcterms:created xsi:type="dcterms:W3CDTF">2013-08-20T12:23:14Z</dcterms:created>
  <dcterms:modified xsi:type="dcterms:W3CDTF">2015-11-03T03:20:07Z</dcterms:modified>
</cp:coreProperties>
</file>