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7" r:id="rId2"/>
    <p:sldId id="256" r:id="rId3"/>
    <p:sldId id="258" r:id="rId4"/>
    <p:sldId id="259" r:id="rId5"/>
    <p:sldId id="262" r:id="rId6"/>
    <p:sldId id="263" r:id="rId7"/>
    <p:sldId id="264" r:id="rId8"/>
    <p:sldId id="288" r:id="rId9"/>
    <p:sldId id="265" r:id="rId10"/>
    <p:sldId id="268" r:id="rId11"/>
    <p:sldId id="273" r:id="rId12"/>
    <p:sldId id="289" r:id="rId13"/>
    <p:sldId id="274" r:id="rId14"/>
    <p:sldId id="275" r:id="rId15"/>
    <p:sldId id="276" r:id="rId16"/>
    <p:sldId id="290" r:id="rId17"/>
    <p:sldId id="277" r:id="rId18"/>
    <p:sldId id="278" r:id="rId19"/>
    <p:sldId id="279" r:id="rId20"/>
    <p:sldId id="280" r:id="rId21"/>
    <p:sldId id="282" r:id="rId22"/>
    <p:sldId id="266" r:id="rId23"/>
    <p:sldId id="269" r:id="rId24"/>
    <p:sldId id="270" r:id="rId25"/>
    <p:sldId id="267" r:id="rId26"/>
    <p:sldId id="271" r:id="rId27"/>
    <p:sldId id="272" r:id="rId28"/>
    <p:sldId id="260" r:id="rId29"/>
    <p:sldId id="261" r:id="rId30"/>
    <p:sldId id="283" r:id="rId31"/>
    <p:sldId id="284" r:id="rId32"/>
    <p:sldId id="285" r:id="rId33"/>
    <p:sldId id="286" r:id="rId34"/>
    <p:sldId id="287" r:id="rId3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3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p:cViewPr varScale="1">
        <p:scale>
          <a:sx n="70" d="100"/>
          <a:sy n="70" d="100"/>
        </p:scale>
        <p:origin x="13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FFF68-9F4B-4CCD-9426-A0391B0986D7}" type="datetimeFigureOut">
              <a:rPr lang="es-CO" smtClean="0"/>
              <a:t>02/11/2015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5CAC02-BAEF-46DA-9E0B-3BE094C55297}" type="slidenum">
              <a:rPr lang="es-CO" smtClean="0"/>
              <a:t>‹Nº›</a:t>
            </a:fld>
            <a:endParaRPr lang="es-CO"/>
          </a:p>
        </p:txBody>
      </p:sp>
    </p:spTree>
    <p:extLst>
      <p:ext uri="{BB962C8B-B14F-4D97-AF65-F5344CB8AC3E}">
        <p14:creationId xmlns:p14="http://schemas.microsoft.com/office/powerpoint/2010/main" val="103747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480BA31-B7FA-4A32-9E2C-EE64C0B648EF}" type="datetimeFigureOut">
              <a:rPr lang="es-CO" smtClean="0"/>
              <a:t>02/11/2015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7C57173-F64D-4851-BE5A-872EC7F5C0BF}" type="slidenum">
              <a:rPr lang="es-CO" smtClean="0"/>
              <a:t>‹Nº›</a:t>
            </a:fld>
            <a:endParaRPr lang="es-CO"/>
          </a:p>
        </p:txBody>
      </p:sp>
    </p:spTree>
    <p:extLst>
      <p:ext uri="{BB962C8B-B14F-4D97-AF65-F5344CB8AC3E}">
        <p14:creationId xmlns:p14="http://schemas.microsoft.com/office/powerpoint/2010/main" val="242929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480BA31-B7FA-4A32-9E2C-EE64C0B648EF}" type="datetimeFigureOut">
              <a:rPr lang="es-CO" smtClean="0"/>
              <a:t>02/11/2015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7C57173-F64D-4851-BE5A-872EC7F5C0BF}" type="slidenum">
              <a:rPr lang="es-CO" smtClean="0"/>
              <a:t>‹Nº›</a:t>
            </a:fld>
            <a:endParaRPr lang="es-CO"/>
          </a:p>
        </p:txBody>
      </p:sp>
    </p:spTree>
    <p:extLst>
      <p:ext uri="{BB962C8B-B14F-4D97-AF65-F5344CB8AC3E}">
        <p14:creationId xmlns:p14="http://schemas.microsoft.com/office/powerpoint/2010/main" val="3065554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480BA31-B7FA-4A32-9E2C-EE64C0B648EF}" type="datetimeFigureOut">
              <a:rPr lang="es-CO" smtClean="0"/>
              <a:t>02/11/2015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7C57173-F64D-4851-BE5A-872EC7F5C0BF}" type="slidenum">
              <a:rPr lang="es-CO" smtClean="0"/>
              <a:t>‹Nº›</a:t>
            </a:fld>
            <a:endParaRPr lang="es-CO"/>
          </a:p>
        </p:txBody>
      </p:sp>
    </p:spTree>
    <p:extLst>
      <p:ext uri="{BB962C8B-B14F-4D97-AF65-F5344CB8AC3E}">
        <p14:creationId xmlns:p14="http://schemas.microsoft.com/office/powerpoint/2010/main" val="2935280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480BA31-B7FA-4A32-9E2C-EE64C0B648EF}" type="datetimeFigureOut">
              <a:rPr lang="es-CO" smtClean="0"/>
              <a:t>02/11/2015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7C57173-F64D-4851-BE5A-872EC7F5C0BF}" type="slidenum">
              <a:rPr lang="es-CO" smtClean="0"/>
              <a:t>‹Nº›</a:t>
            </a:fld>
            <a:endParaRPr lang="es-CO"/>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385845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480BA31-B7FA-4A32-9E2C-EE64C0B648EF}" type="datetimeFigureOut">
              <a:rPr lang="es-CO" smtClean="0"/>
              <a:t>02/11/2015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7C57173-F64D-4851-BE5A-872EC7F5C0BF}" type="slidenum">
              <a:rPr lang="es-CO" smtClean="0"/>
              <a:t>‹Nº›</a:t>
            </a:fld>
            <a:endParaRPr lang="es-CO"/>
          </a:p>
        </p:txBody>
      </p:sp>
    </p:spTree>
    <p:extLst>
      <p:ext uri="{BB962C8B-B14F-4D97-AF65-F5344CB8AC3E}">
        <p14:creationId xmlns:p14="http://schemas.microsoft.com/office/powerpoint/2010/main" val="2033260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80BA31-B7FA-4A32-9E2C-EE64C0B648EF}" type="datetimeFigureOut">
              <a:rPr lang="es-CO" smtClean="0"/>
              <a:t>02/11/2015</a:t>
            </a:fld>
            <a:endParaRPr lang="es-CO"/>
          </a:p>
        </p:txBody>
      </p:sp>
      <p:sp>
        <p:nvSpPr>
          <p:cNvPr id="4"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7C57173-F64D-4851-BE5A-872EC7F5C0BF}" type="slidenum">
              <a:rPr lang="es-CO" smtClean="0"/>
              <a:t>‹Nº›</a:t>
            </a:fld>
            <a:endParaRPr lang="es-CO"/>
          </a:p>
        </p:txBody>
      </p:sp>
    </p:spTree>
    <p:extLst>
      <p:ext uri="{BB962C8B-B14F-4D97-AF65-F5344CB8AC3E}">
        <p14:creationId xmlns:p14="http://schemas.microsoft.com/office/powerpoint/2010/main" val="3157471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80BA31-B7FA-4A32-9E2C-EE64C0B648EF}" type="datetimeFigureOut">
              <a:rPr lang="es-CO" smtClean="0"/>
              <a:t>02/11/2015</a:t>
            </a:fld>
            <a:endParaRPr lang="es-CO"/>
          </a:p>
        </p:txBody>
      </p:sp>
      <p:sp>
        <p:nvSpPr>
          <p:cNvPr id="4"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7C57173-F64D-4851-BE5A-872EC7F5C0BF}" type="slidenum">
              <a:rPr lang="es-CO" smtClean="0"/>
              <a:t>‹Nº›</a:t>
            </a:fld>
            <a:endParaRPr lang="es-CO"/>
          </a:p>
        </p:txBody>
      </p:sp>
    </p:spTree>
    <p:extLst>
      <p:ext uri="{BB962C8B-B14F-4D97-AF65-F5344CB8AC3E}">
        <p14:creationId xmlns:p14="http://schemas.microsoft.com/office/powerpoint/2010/main" val="53731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480BA31-B7FA-4A32-9E2C-EE64C0B648EF}" type="datetimeFigureOut">
              <a:rPr lang="es-CO" smtClean="0"/>
              <a:t>02/11/2015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7C57173-F64D-4851-BE5A-872EC7F5C0BF}" type="slidenum">
              <a:rPr lang="es-CO" smtClean="0"/>
              <a:t>‹Nº›</a:t>
            </a:fld>
            <a:endParaRPr lang="es-CO"/>
          </a:p>
        </p:txBody>
      </p:sp>
    </p:spTree>
    <p:extLst>
      <p:ext uri="{BB962C8B-B14F-4D97-AF65-F5344CB8AC3E}">
        <p14:creationId xmlns:p14="http://schemas.microsoft.com/office/powerpoint/2010/main" val="1252021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480BA31-B7FA-4A32-9E2C-EE64C0B648EF}" type="datetimeFigureOut">
              <a:rPr lang="es-CO" smtClean="0"/>
              <a:t>02/11/2015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7C57173-F64D-4851-BE5A-872EC7F5C0BF}" type="slidenum">
              <a:rPr lang="es-CO" smtClean="0"/>
              <a:t>‹Nº›</a:t>
            </a:fld>
            <a:endParaRPr lang="es-CO"/>
          </a:p>
        </p:txBody>
      </p:sp>
    </p:spTree>
    <p:extLst>
      <p:ext uri="{BB962C8B-B14F-4D97-AF65-F5344CB8AC3E}">
        <p14:creationId xmlns:p14="http://schemas.microsoft.com/office/powerpoint/2010/main" val="254198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F480BA31-B7FA-4A32-9E2C-EE64C0B648EF}" type="datetimeFigureOut">
              <a:rPr lang="es-CO" smtClean="0"/>
              <a:t>02/11/2015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7C57173-F64D-4851-BE5A-872EC7F5C0BF}" type="slidenum">
              <a:rPr lang="es-CO" smtClean="0"/>
              <a:t>‹Nº›</a:t>
            </a:fld>
            <a:endParaRPr lang="es-CO"/>
          </a:p>
        </p:txBody>
      </p:sp>
    </p:spTree>
    <p:extLst>
      <p:ext uri="{BB962C8B-B14F-4D97-AF65-F5344CB8AC3E}">
        <p14:creationId xmlns:p14="http://schemas.microsoft.com/office/powerpoint/2010/main" val="673363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480BA31-B7FA-4A32-9E2C-EE64C0B648EF}" type="datetimeFigureOut">
              <a:rPr lang="es-CO" smtClean="0"/>
              <a:t>02/11/2015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7C57173-F64D-4851-BE5A-872EC7F5C0BF}" type="slidenum">
              <a:rPr lang="es-CO" smtClean="0"/>
              <a:t>‹Nº›</a:t>
            </a:fld>
            <a:endParaRPr lang="es-CO"/>
          </a:p>
        </p:txBody>
      </p:sp>
    </p:spTree>
    <p:extLst>
      <p:ext uri="{BB962C8B-B14F-4D97-AF65-F5344CB8AC3E}">
        <p14:creationId xmlns:p14="http://schemas.microsoft.com/office/powerpoint/2010/main" val="113241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480BA31-B7FA-4A32-9E2C-EE64C0B648EF}" type="datetimeFigureOut">
              <a:rPr lang="es-CO" smtClean="0"/>
              <a:t>02/11/2015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7C57173-F64D-4851-BE5A-872EC7F5C0BF}" type="slidenum">
              <a:rPr lang="es-CO" smtClean="0"/>
              <a:t>‹Nº›</a:t>
            </a:fld>
            <a:endParaRPr lang="es-CO"/>
          </a:p>
        </p:txBody>
      </p:sp>
    </p:spTree>
    <p:extLst>
      <p:ext uri="{BB962C8B-B14F-4D97-AF65-F5344CB8AC3E}">
        <p14:creationId xmlns:p14="http://schemas.microsoft.com/office/powerpoint/2010/main" val="130509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480BA31-B7FA-4A32-9E2C-EE64C0B648EF}" type="datetimeFigureOut">
              <a:rPr lang="es-CO" smtClean="0"/>
              <a:t>02/11/2015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7C57173-F64D-4851-BE5A-872EC7F5C0BF}" type="slidenum">
              <a:rPr lang="es-CO" smtClean="0"/>
              <a:t>‹Nº›</a:t>
            </a:fld>
            <a:endParaRPr lang="es-CO"/>
          </a:p>
        </p:txBody>
      </p:sp>
    </p:spTree>
    <p:extLst>
      <p:ext uri="{BB962C8B-B14F-4D97-AF65-F5344CB8AC3E}">
        <p14:creationId xmlns:p14="http://schemas.microsoft.com/office/powerpoint/2010/main" val="245491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F480BA31-B7FA-4A32-9E2C-EE64C0B648EF}" type="datetimeFigureOut">
              <a:rPr lang="es-CO" smtClean="0"/>
              <a:t>02/11/2015</a:t>
            </a:fld>
            <a:endParaRPr lang="es-CO"/>
          </a:p>
        </p:txBody>
      </p:sp>
      <p:sp>
        <p:nvSpPr>
          <p:cNvPr id="5" name="Footer Placeholder 3"/>
          <p:cNvSpPr>
            <a:spLocks noGrp="1"/>
          </p:cNvSpPr>
          <p:nvPr>
            <p:ph type="ftr" sz="quarter" idx="11"/>
          </p:nvPr>
        </p:nvSpPr>
        <p:spPr/>
        <p:txBody>
          <a:bodyPr/>
          <a:lstStyle/>
          <a:p>
            <a:endParaRPr lang="es-CO"/>
          </a:p>
        </p:txBody>
      </p:sp>
      <p:sp>
        <p:nvSpPr>
          <p:cNvPr id="6" name="Slide Number Placeholder 4"/>
          <p:cNvSpPr>
            <a:spLocks noGrp="1"/>
          </p:cNvSpPr>
          <p:nvPr>
            <p:ph type="sldNum" sz="quarter" idx="12"/>
          </p:nvPr>
        </p:nvSpPr>
        <p:spPr/>
        <p:txBody>
          <a:bodyPr/>
          <a:lstStyle/>
          <a:p>
            <a:fld id="{F7C57173-F64D-4851-BE5A-872EC7F5C0BF}" type="slidenum">
              <a:rPr lang="es-CO" smtClean="0"/>
              <a:t>‹Nº›</a:t>
            </a:fld>
            <a:endParaRPr lang="es-CO"/>
          </a:p>
        </p:txBody>
      </p:sp>
    </p:spTree>
    <p:extLst>
      <p:ext uri="{BB962C8B-B14F-4D97-AF65-F5344CB8AC3E}">
        <p14:creationId xmlns:p14="http://schemas.microsoft.com/office/powerpoint/2010/main" val="268468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480BA31-B7FA-4A32-9E2C-EE64C0B648EF}" type="datetimeFigureOut">
              <a:rPr lang="es-CO" smtClean="0"/>
              <a:t>02/11/2015</a:t>
            </a:fld>
            <a:endParaRPr lang="es-CO"/>
          </a:p>
        </p:txBody>
      </p:sp>
      <p:sp>
        <p:nvSpPr>
          <p:cNvPr id="5" name="Footer Placeholder 2"/>
          <p:cNvSpPr>
            <a:spLocks noGrp="1"/>
          </p:cNvSpPr>
          <p:nvPr>
            <p:ph type="ftr" sz="quarter" idx="11"/>
          </p:nvPr>
        </p:nvSpPr>
        <p:spPr/>
        <p:txBody>
          <a:bodyPr/>
          <a:lstStyle/>
          <a:p>
            <a:endParaRPr lang="es-CO"/>
          </a:p>
        </p:txBody>
      </p:sp>
      <p:sp>
        <p:nvSpPr>
          <p:cNvPr id="6" name="Slide Number Placeholder 3"/>
          <p:cNvSpPr>
            <a:spLocks noGrp="1"/>
          </p:cNvSpPr>
          <p:nvPr>
            <p:ph type="sldNum" sz="quarter" idx="12"/>
          </p:nvPr>
        </p:nvSpPr>
        <p:spPr/>
        <p:txBody>
          <a:bodyPr/>
          <a:lstStyle/>
          <a:p>
            <a:fld id="{F7C57173-F64D-4851-BE5A-872EC7F5C0BF}" type="slidenum">
              <a:rPr lang="es-CO" smtClean="0"/>
              <a:t>‹Nº›</a:t>
            </a:fld>
            <a:endParaRPr lang="es-CO"/>
          </a:p>
        </p:txBody>
      </p:sp>
    </p:spTree>
    <p:extLst>
      <p:ext uri="{BB962C8B-B14F-4D97-AF65-F5344CB8AC3E}">
        <p14:creationId xmlns:p14="http://schemas.microsoft.com/office/powerpoint/2010/main" val="230205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F480BA31-B7FA-4A32-9E2C-EE64C0B648EF}" type="datetimeFigureOut">
              <a:rPr lang="es-CO" smtClean="0"/>
              <a:t>02/11/2015</a:t>
            </a:fld>
            <a:endParaRPr lang="es-CO"/>
          </a:p>
        </p:txBody>
      </p:sp>
      <p:sp>
        <p:nvSpPr>
          <p:cNvPr id="5" name="Footer Placeholder 5"/>
          <p:cNvSpPr>
            <a:spLocks noGrp="1"/>
          </p:cNvSpPr>
          <p:nvPr>
            <p:ph type="ftr" sz="quarter" idx="11"/>
          </p:nvPr>
        </p:nvSpPr>
        <p:spPr/>
        <p:txBody>
          <a:bodyPr/>
          <a:lstStyle/>
          <a:p>
            <a:endParaRPr lang="es-CO"/>
          </a:p>
        </p:txBody>
      </p:sp>
      <p:sp>
        <p:nvSpPr>
          <p:cNvPr id="6" name="Slide Number Placeholder 6"/>
          <p:cNvSpPr>
            <a:spLocks noGrp="1"/>
          </p:cNvSpPr>
          <p:nvPr>
            <p:ph type="sldNum" sz="quarter" idx="12"/>
          </p:nvPr>
        </p:nvSpPr>
        <p:spPr/>
        <p:txBody>
          <a:bodyPr/>
          <a:lstStyle/>
          <a:p>
            <a:fld id="{F7C57173-F64D-4851-BE5A-872EC7F5C0BF}" type="slidenum">
              <a:rPr lang="es-CO" smtClean="0"/>
              <a:t>‹Nº›</a:t>
            </a:fld>
            <a:endParaRPr lang="es-CO"/>
          </a:p>
        </p:txBody>
      </p:sp>
    </p:spTree>
    <p:extLst>
      <p:ext uri="{BB962C8B-B14F-4D97-AF65-F5344CB8AC3E}">
        <p14:creationId xmlns:p14="http://schemas.microsoft.com/office/powerpoint/2010/main" val="380428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480BA31-B7FA-4A32-9E2C-EE64C0B648EF}" type="datetimeFigureOut">
              <a:rPr lang="es-CO" smtClean="0"/>
              <a:t>02/11/2015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7C57173-F64D-4851-BE5A-872EC7F5C0BF}" type="slidenum">
              <a:rPr lang="es-CO" smtClean="0"/>
              <a:t>‹Nº›</a:t>
            </a:fld>
            <a:endParaRPr lang="es-CO"/>
          </a:p>
        </p:txBody>
      </p:sp>
    </p:spTree>
    <p:extLst>
      <p:ext uri="{BB962C8B-B14F-4D97-AF65-F5344CB8AC3E}">
        <p14:creationId xmlns:p14="http://schemas.microsoft.com/office/powerpoint/2010/main" val="1357286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480BA31-B7FA-4A32-9E2C-EE64C0B648EF}" type="datetimeFigureOut">
              <a:rPr lang="es-CO" smtClean="0"/>
              <a:t>02/11/2015</a:t>
            </a:fld>
            <a:endParaRPr lang="es-CO"/>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O"/>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7C57173-F64D-4851-BE5A-872EC7F5C0BF}" type="slidenum">
              <a:rPr lang="es-CO" smtClean="0"/>
              <a:t>‹Nº›</a:t>
            </a:fld>
            <a:endParaRPr lang="es-CO"/>
          </a:p>
        </p:txBody>
      </p:sp>
    </p:spTree>
    <p:extLst>
      <p:ext uri="{BB962C8B-B14F-4D97-AF65-F5344CB8AC3E}">
        <p14:creationId xmlns:p14="http://schemas.microsoft.com/office/powerpoint/2010/main" val="307821755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s://lh3.googleusercontent.com/-qKMSTdUs9Fk/TXENL81qTgI/AAAAAAAAAAM/DLQDkH5L5To/s1600/r200707_nota_credito.gif" TargetMode="External"/><Relationship Id="rId1" Type="http://schemas.openxmlformats.org/officeDocument/2006/relationships/slideLayout" Target="../slideLayouts/slideLayout7.xml"/><Relationship Id="rId4" Type="http://schemas.openxmlformats.org/officeDocument/2006/relationships/slide" Target="slide9.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7.xml"/><Relationship Id="rId4" Type="http://schemas.openxmlformats.org/officeDocument/2006/relationships/slide" Target="slide3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7641"/>
            <a:ext cx="7772400" cy="1470025"/>
          </a:xfrm>
        </p:spPr>
        <p:txBody>
          <a:bodyPr>
            <a:noAutofit/>
          </a:bodyPr>
          <a:lstStyle/>
          <a:p>
            <a:pPr algn="ctr"/>
            <a:r>
              <a:rPr lang="es-CO" sz="3600" dirty="0" smtClean="0"/>
              <a:t>ASISTENCIA ADMINISTRATIVA</a:t>
            </a:r>
            <a:endParaRPr lang="es-CO" sz="3600" dirty="0"/>
          </a:p>
        </p:txBody>
      </p:sp>
      <p:pic>
        <p:nvPicPr>
          <p:cNvPr id="1026" name="Picture 2" descr="C:\Users\JHOSMAT\Pictures\logo_se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176" y="2210837"/>
            <a:ext cx="4493978" cy="41661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36912"/>
            <a:ext cx="374441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628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7628" y="1365354"/>
            <a:ext cx="8495928" cy="1477328"/>
          </a:xfrm>
          <a:prstGeom prst="rect">
            <a:avLst/>
          </a:prstGeom>
        </p:spPr>
        <p:txBody>
          <a:bodyPr wrap="square">
            <a:spAutoFit/>
          </a:bodyPr>
          <a:lstStyle/>
          <a:p>
            <a:pPr algn="just"/>
            <a:r>
              <a:rPr lang="es-CO" dirty="0"/>
              <a:t>La </a:t>
            </a:r>
            <a:r>
              <a:rPr lang="es-CO" b="1" dirty="0"/>
              <a:t>cuenta de cobro</a:t>
            </a:r>
            <a:r>
              <a:rPr lang="es-CO" dirty="0"/>
              <a:t> cumple la función de comprobante de la percepción de un pago cuando el que recibe el dinero no esta obligado a emitir una factura, aunque debe ser complementada con otro comprobante para otorgarle real validez contable a la persona o empresa que realiza </a:t>
            </a:r>
            <a:r>
              <a:rPr lang="es-CO" dirty="0" smtClean="0"/>
              <a:t>el pago</a:t>
            </a:r>
            <a:r>
              <a:rPr lang="es-CO" dirty="0"/>
              <a:t>  como puede ser una nota de </a:t>
            </a:r>
            <a:r>
              <a:rPr lang="es-CO" dirty="0" smtClean="0"/>
              <a:t>contabilidad</a:t>
            </a:r>
            <a:r>
              <a:rPr lang="es-CO" dirty="0"/>
              <a:t> , recibo de pago, etc.</a:t>
            </a:r>
          </a:p>
        </p:txBody>
      </p:sp>
      <p:sp>
        <p:nvSpPr>
          <p:cNvPr id="3" name="2 Rectángulo"/>
          <p:cNvSpPr/>
          <p:nvPr/>
        </p:nvSpPr>
        <p:spPr>
          <a:xfrm>
            <a:off x="2403595" y="188640"/>
            <a:ext cx="4267963"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000" b="1" cap="all" spc="0" dirty="0" smtClean="0">
                <a:ln>
                  <a:solidFill>
                    <a:srgbClr val="00B0F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anose="020B0606020202030204" pitchFamily="34" charset="0"/>
              </a:rPr>
              <a:t>Cuenta de cobro</a:t>
            </a:r>
            <a:endParaRPr lang="es-ES" sz="4000" b="1" cap="all" spc="0" dirty="0">
              <a:ln>
                <a:solidFill>
                  <a:srgbClr val="00B0F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anose="020B0606020202030204" pitchFamily="34" charset="0"/>
            </a:endParaRPr>
          </a:p>
        </p:txBody>
      </p:sp>
      <p:sp>
        <p:nvSpPr>
          <p:cNvPr id="4" name="3 Rectángulo"/>
          <p:cNvSpPr/>
          <p:nvPr/>
        </p:nvSpPr>
        <p:spPr>
          <a:xfrm>
            <a:off x="251520" y="2996952"/>
            <a:ext cx="8462036" cy="2308324"/>
          </a:xfrm>
          <a:prstGeom prst="rect">
            <a:avLst/>
          </a:prstGeom>
        </p:spPr>
        <p:txBody>
          <a:bodyPr wrap="square">
            <a:spAutoFit/>
          </a:bodyPr>
          <a:lstStyle/>
          <a:p>
            <a:pPr algn="just"/>
            <a:r>
              <a:rPr lang="es-CO" dirty="0"/>
              <a:t>La estructura de la </a:t>
            </a:r>
            <a:r>
              <a:rPr lang="es-CO" b="1" dirty="0"/>
              <a:t>cuenta de cobro</a:t>
            </a:r>
            <a:r>
              <a:rPr lang="es-CO" dirty="0"/>
              <a:t> no es uniforme y puede tener un formato customizado dependiendo de quien la realice. Sin embargo, todas deben tener al menos los siguientes datos:</a:t>
            </a:r>
          </a:p>
          <a:p>
            <a:pPr lvl="0" algn="just"/>
            <a:r>
              <a:rPr lang="es-CO" dirty="0"/>
              <a:t>Nombre de la empresa que recibe el pago (generalmente ya esta pre-impreso)</a:t>
            </a:r>
          </a:p>
          <a:p>
            <a:pPr lvl="0" algn="just"/>
            <a:r>
              <a:rPr lang="es-CO" dirty="0"/>
              <a:t>Nombre de la persona o empresa que realiza el pago</a:t>
            </a:r>
          </a:p>
          <a:p>
            <a:pPr lvl="0" algn="just"/>
            <a:r>
              <a:rPr lang="es-CO" dirty="0"/>
              <a:t>Cantidad de dinero que recibe en letras y números</a:t>
            </a:r>
          </a:p>
          <a:p>
            <a:pPr lvl="0" algn="just"/>
            <a:r>
              <a:rPr lang="es-CO" dirty="0"/>
              <a:t>Concepto por el cual se percibe el </a:t>
            </a:r>
            <a:r>
              <a:rPr lang="es-CO" dirty="0" smtClean="0"/>
              <a:t>dinero Fecha </a:t>
            </a:r>
            <a:r>
              <a:rPr lang="es-CO" dirty="0"/>
              <a:t>en que se recibió el dinero</a:t>
            </a:r>
          </a:p>
          <a:p>
            <a:pPr lvl="0" algn="just"/>
            <a:r>
              <a:rPr lang="es-CO" dirty="0"/>
              <a:t>Firma de una persona autorizada</a:t>
            </a:r>
          </a:p>
        </p:txBody>
      </p:sp>
    </p:spTree>
    <p:extLst>
      <p:ext uri="{BB962C8B-B14F-4D97-AF65-F5344CB8AC3E}">
        <p14:creationId xmlns:p14="http://schemas.microsoft.com/office/powerpoint/2010/main" val="3008947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332656"/>
            <a:ext cx="8343831" cy="3785652"/>
          </a:xfrm>
          <a:prstGeom prst="rect">
            <a:avLst/>
          </a:prstGeom>
        </p:spPr>
        <p:txBody>
          <a:bodyPr wrap="square">
            <a:spAutoFit/>
          </a:bodyPr>
          <a:lstStyle/>
          <a:p>
            <a:pPr algn="just"/>
            <a:r>
              <a:rPr lang="es-CO" sz="2000" dirty="0"/>
              <a:t>La </a:t>
            </a:r>
            <a:r>
              <a:rPr lang="es-CO" sz="2000" b="1" dirty="0"/>
              <a:t>cuenta de cobro</a:t>
            </a:r>
            <a:r>
              <a:rPr lang="es-CO" sz="2000" dirty="0"/>
              <a:t> no </a:t>
            </a:r>
            <a:r>
              <a:rPr lang="es-CO" sz="2000" dirty="0" smtClean="0"/>
              <a:t>constituye </a:t>
            </a:r>
            <a:r>
              <a:rPr lang="es-CO" sz="2000" dirty="0"/>
              <a:t>un documento contable ni fiscal por lo que ésta debe ser lo más completa posible para la posterior formulación de un </a:t>
            </a:r>
            <a:r>
              <a:rPr lang="es-CO" sz="2000" dirty="0" smtClean="0"/>
              <a:t>comprobante</a:t>
            </a:r>
            <a:r>
              <a:rPr lang="es-CO" sz="2000" dirty="0"/>
              <a:t>  válido en ambos sentidos.</a:t>
            </a:r>
          </a:p>
          <a:p>
            <a:pPr algn="just"/>
            <a:r>
              <a:rPr lang="es-CO" sz="2000" dirty="0"/>
              <a:t>Otra de las </a:t>
            </a:r>
            <a:r>
              <a:rPr lang="es-CO" sz="2000" dirty="0" smtClean="0"/>
              <a:t>características </a:t>
            </a:r>
            <a:r>
              <a:rPr lang="es-CO" sz="2000" dirty="0"/>
              <a:t>importantes de este documento es que este debe hacerse por el valor bruto de la operación ya que el pagador es el que realiza la retención respectiva en caso de corresponder.</a:t>
            </a:r>
          </a:p>
          <a:p>
            <a:pPr algn="just"/>
            <a:r>
              <a:rPr lang="es-CO" sz="2000" i="1" dirty="0"/>
              <a:t>No obstante lo expuesto, el soporte ideal para cualquier pago es la factura o recibo, dado que la cuenta de cobro no tiene validez alguna. En conclusión, la cuenta de cobro no cumple otro papel que dejar constancia del valor adeudado a un tercero.</a:t>
            </a:r>
            <a:endParaRPr lang="es-CO" sz="2000" dirty="0"/>
          </a:p>
          <a:p>
            <a:pPr algn="just"/>
            <a:r>
              <a:rPr lang="es-CO" sz="2000" dirty="0"/>
              <a:t>la cuenta de cobro es el </a:t>
            </a:r>
            <a:r>
              <a:rPr lang="es-CO" sz="2000" dirty="0" smtClean="0"/>
              <a:t>documento </a:t>
            </a:r>
            <a:r>
              <a:rPr lang="es-CO" sz="2000" dirty="0"/>
              <a:t>en el cual se le informa a la persona lo que se le adeuda por concepto de su servicio prestado</a:t>
            </a:r>
          </a:p>
        </p:txBody>
      </p:sp>
      <p:sp>
        <p:nvSpPr>
          <p:cNvPr id="3" name="2 CuadroTexto"/>
          <p:cNvSpPr txBox="1"/>
          <p:nvPr/>
        </p:nvSpPr>
        <p:spPr>
          <a:xfrm>
            <a:off x="215008" y="4345940"/>
            <a:ext cx="8928992" cy="707886"/>
          </a:xfrm>
          <a:prstGeom prst="rect">
            <a:avLst/>
          </a:prstGeom>
          <a:noFill/>
        </p:spPr>
        <p:txBody>
          <a:bodyPr wrap="square" rtlCol="0">
            <a:spAutoFit/>
          </a:bodyPr>
          <a:lstStyle/>
          <a:p>
            <a:pPr algn="just"/>
            <a:r>
              <a:rPr lang="es-CO" sz="2000" dirty="0" smtClean="0">
                <a:solidFill>
                  <a:srgbClr val="00B0F0"/>
                </a:solidFill>
              </a:rPr>
              <a:t>La</a:t>
            </a:r>
            <a:r>
              <a:rPr lang="es-CO" sz="2000" dirty="0">
                <a:solidFill>
                  <a:srgbClr val="00B0F0"/>
                </a:solidFill>
              </a:rPr>
              <a:t> </a:t>
            </a:r>
            <a:r>
              <a:rPr lang="es-CO" sz="2000" b="1" dirty="0">
                <a:solidFill>
                  <a:srgbClr val="00B0F0"/>
                </a:solidFill>
              </a:rPr>
              <a:t>cuenta de cobro</a:t>
            </a:r>
            <a:r>
              <a:rPr lang="es-CO" sz="2000" dirty="0">
                <a:solidFill>
                  <a:srgbClr val="00B0F0"/>
                </a:solidFill>
              </a:rPr>
              <a:t> cumple la función de comprobante de la percepción de un pago cuando el que recibe el dinero no esta obligado a emitir una </a:t>
            </a:r>
            <a:r>
              <a:rPr lang="es-CO" sz="2000" dirty="0" smtClean="0">
                <a:solidFill>
                  <a:srgbClr val="00B0F0"/>
                </a:solidFill>
              </a:rPr>
              <a:t>factura?</a:t>
            </a:r>
            <a:endParaRPr lang="es-CO" sz="2000" b="1" dirty="0">
              <a:solidFill>
                <a:srgbClr val="00B0F0"/>
              </a:solidFill>
            </a:endParaRPr>
          </a:p>
        </p:txBody>
      </p:sp>
      <p:sp>
        <p:nvSpPr>
          <p:cNvPr id="4" name="3 CuadroTexto"/>
          <p:cNvSpPr txBox="1"/>
          <p:nvPr/>
        </p:nvSpPr>
        <p:spPr>
          <a:xfrm>
            <a:off x="539552" y="5053826"/>
            <a:ext cx="1008112" cy="369332"/>
          </a:xfrm>
          <a:prstGeom prst="rect">
            <a:avLst/>
          </a:prstGeom>
          <a:noFill/>
        </p:spPr>
        <p:txBody>
          <a:bodyPr wrap="square" rtlCol="0">
            <a:spAutoFit/>
          </a:bodyPr>
          <a:lstStyle/>
          <a:p>
            <a:r>
              <a:rPr lang="es-CO" dirty="0" smtClean="0">
                <a:solidFill>
                  <a:srgbClr val="7030A0"/>
                </a:solidFill>
                <a:hlinkClick r:id="rId2" action="ppaction://hlinksldjump"/>
              </a:rPr>
              <a:t>SI</a:t>
            </a:r>
            <a:endParaRPr lang="es-CO" dirty="0">
              <a:solidFill>
                <a:srgbClr val="7030A0"/>
              </a:solidFill>
            </a:endParaRPr>
          </a:p>
        </p:txBody>
      </p:sp>
      <p:sp>
        <p:nvSpPr>
          <p:cNvPr id="5" name="4 CuadroTexto">
            <a:hlinkClick r:id="rId3" action="ppaction://hlinksldjump"/>
          </p:cNvPr>
          <p:cNvSpPr txBox="1"/>
          <p:nvPr/>
        </p:nvSpPr>
        <p:spPr>
          <a:xfrm>
            <a:off x="539552" y="5476582"/>
            <a:ext cx="792088" cy="369332"/>
          </a:xfrm>
          <a:prstGeom prst="rect">
            <a:avLst/>
          </a:prstGeom>
          <a:noFill/>
        </p:spPr>
        <p:txBody>
          <a:bodyPr wrap="square" rtlCol="0">
            <a:spAutoFit/>
          </a:bodyPr>
          <a:lstStyle/>
          <a:p>
            <a:r>
              <a:rPr lang="es-CO" u="sng" dirty="0" smtClean="0">
                <a:solidFill>
                  <a:srgbClr val="00B0F0"/>
                </a:solidFill>
              </a:rPr>
              <a:t>NO</a:t>
            </a:r>
            <a:endParaRPr lang="es-CO" u="sng" dirty="0">
              <a:solidFill>
                <a:srgbClr val="00B0F0"/>
              </a:solidFill>
            </a:endParaRPr>
          </a:p>
        </p:txBody>
      </p:sp>
    </p:spTree>
    <p:extLst>
      <p:ext uri="{BB962C8B-B14F-4D97-AF65-F5344CB8AC3E}">
        <p14:creationId xmlns:p14="http://schemas.microsoft.com/office/powerpoint/2010/main" val="1170854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6273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60654" y="332656"/>
            <a:ext cx="6822701"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000" b="1" cap="all" spc="0" dirty="0" smtClean="0">
                <a:ln>
                  <a:solidFill>
                    <a:srgbClr val="00B0F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Conciliación bancaria</a:t>
            </a:r>
            <a:endParaRPr lang="es-ES" sz="4000" b="1" cap="all" spc="0" dirty="0">
              <a:ln>
                <a:solidFill>
                  <a:srgbClr val="00B0F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Rectángulo"/>
          <p:cNvSpPr/>
          <p:nvPr/>
        </p:nvSpPr>
        <p:spPr>
          <a:xfrm>
            <a:off x="179512" y="1394908"/>
            <a:ext cx="4248472" cy="5355312"/>
          </a:xfrm>
          <a:prstGeom prst="rect">
            <a:avLst/>
          </a:prstGeom>
        </p:spPr>
        <p:txBody>
          <a:bodyPr wrap="square">
            <a:spAutoFit/>
          </a:bodyPr>
          <a:lstStyle/>
          <a:p>
            <a:r>
              <a:rPr lang="es-CO" dirty="0"/>
              <a:t>La conciliación bancaria es un proceso que permite </a:t>
            </a:r>
            <a:r>
              <a:rPr lang="es-CO" b="1" dirty="0"/>
              <a:t>confrontar y conciliar</a:t>
            </a:r>
            <a:r>
              <a:rPr lang="es-CO" dirty="0"/>
              <a:t> los valores que la empresa tiene registrados, de una cuenta de ahorros o corriente, con los valores que el banco suministra por medio del extracto bancario.</a:t>
            </a:r>
          </a:p>
          <a:p>
            <a:r>
              <a:rPr lang="es-CO" dirty="0"/>
              <a:t>Las empresas tiene un</a:t>
            </a:r>
            <a:r>
              <a:rPr lang="es-CO" b="1" dirty="0"/>
              <a:t> libro auxiliar de bancos</a:t>
            </a:r>
            <a:r>
              <a:rPr lang="es-CO" dirty="0"/>
              <a:t> en el cual registra cada uno de los movimientos hechos en una cuenta bancaria, como son el giro de cheques, consignaciones, notas debito, notas crédito, anulación de cheques y consignaciones, etc.</a:t>
            </a:r>
          </a:p>
          <a:p>
            <a:r>
              <a:rPr lang="es-CO" dirty="0"/>
              <a:t>La entidad financiera donde se encuentra la respectiva cuenta, hace lo suyo llevando un registro completo de cada movimiento que el cliente (la empresa), hace en su cuenta.</a:t>
            </a:r>
          </a:p>
        </p:txBody>
      </p:sp>
      <p:sp>
        <p:nvSpPr>
          <p:cNvPr id="4" name="3 Rectángulo"/>
          <p:cNvSpPr/>
          <p:nvPr/>
        </p:nvSpPr>
        <p:spPr>
          <a:xfrm>
            <a:off x="4427984" y="1394908"/>
            <a:ext cx="4572000" cy="3139321"/>
          </a:xfrm>
          <a:prstGeom prst="rect">
            <a:avLst/>
          </a:prstGeom>
        </p:spPr>
        <p:txBody>
          <a:bodyPr>
            <a:spAutoFit/>
          </a:bodyPr>
          <a:lstStyle/>
          <a:p>
            <a:r>
              <a:rPr lang="es-CO" dirty="0"/>
              <a:t>Mensualmente, el banco envía a la empresa un </a:t>
            </a:r>
            <a:r>
              <a:rPr lang="es-CO" b="1" dirty="0"/>
              <a:t>extracto</a:t>
            </a:r>
            <a:r>
              <a:rPr lang="es-CO" dirty="0"/>
              <a:t> en el que se muestran todos esos movimientos que concluyen en un saldo de la cuenta al último día del respectivo mes.</a:t>
            </a:r>
          </a:p>
          <a:p>
            <a:r>
              <a:rPr lang="es-CO" dirty="0"/>
              <a:t>Por lo general, el saldo del extracto bancario </a:t>
            </a:r>
            <a:r>
              <a:rPr lang="es-CO" b="1" dirty="0"/>
              <a:t>nunca coincide</a:t>
            </a:r>
            <a:r>
              <a:rPr lang="es-CO" dirty="0"/>
              <a:t> con el saldo que la empresa tiene en sus libros auxiliares, por lo que es preciso identificar las diferencias y las causas por las que esos valores no coinciden.</a:t>
            </a: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4549540"/>
            <a:ext cx="3672408" cy="2065730"/>
          </a:xfrm>
          <a:prstGeom prst="rect">
            <a:avLst/>
          </a:prstGeom>
        </p:spPr>
      </p:pic>
    </p:spTree>
    <p:extLst>
      <p:ext uri="{BB962C8B-B14F-4D97-AF65-F5344CB8AC3E}">
        <p14:creationId xmlns:p14="http://schemas.microsoft.com/office/powerpoint/2010/main" val="198925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53584" y="332656"/>
            <a:ext cx="7606743" cy="2031325"/>
          </a:xfrm>
          <a:prstGeom prst="rect">
            <a:avLst/>
          </a:prstGeom>
        </p:spPr>
        <p:txBody>
          <a:bodyPr wrap="square">
            <a:spAutoFit/>
          </a:bodyPr>
          <a:lstStyle/>
          <a:p>
            <a:pPr algn="just"/>
            <a:r>
              <a:rPr lang="es-CO" dirty="0"/>
              <a:t>El proceso de verificación y confrontación, es el que conocemos como </a:t>
            </a:r>
            <a:r>
              <a:rPr lang="es-CO" b="1" dirty="0"/>
              <a:t>conciliación bancaria</a:t>
            </a:r>
            <a:r>
              <a:rPr lang="es-CO" dirty="0"/>
              <a:t>, proceso que consiste en revisar y confrontar cada uno de los movimientos registrados en los auxiliares, con los valores contenidos en el </a:t>
            </a:r>
            <a:r>
              <a:rPr lang="es-CO" b="1" dirty="0"/>
              <a:t>extracto bancario</a:t>
            </a:r>
            <a:r>
              <a:rPr lang="es-CO" dirty="0"/>
              <a:t> para determinar cual es la causa de la diferencia.</a:t>
            </a:r>
          </a:p>
          <a:p>
            <a:pPr algn="just"/>
            <a:r>
              <a:rPr lang="es-CO" dirty="0"/>
              <a:t>Entre las causas más comunes que conllevan a que los valores de los libros auxiliares y el extracto bancario no coincidan, tenemos:</a:t>
            </a:r>
          </a:p>
        </p:txBody>
      </p:sp>
      <p:sp>
        <p:nvSpPr>
          <p:cNvPr id="3" name="2 Rectángulo"/>
          <p:cNvSpPr/>
          <p:nvPr/>
        </p:nvSpPr>
        <p:spPr>
          <a:xfrm>
            <a:off x="395536" y="2743913"/>
            <a:ext cx="8354888" cy="3139321"/>
          </a:xfrm>
          <a:prstGeom prst="rect">
            <a:avLst/>
          </a:prstGeom>
        </p:spPr>
        <p:txBody>
          <a:bodyPr wrap="square">
            <a:spAutoFit/>
          </a:bodyPr>
          <a:lstStyle/>
          <a:p>
            <a:pPr algn="just"/>
            <a:r>
              <a:rPr lang="es-CO" dirty="0"/>
              <a:t>- Cheques girados por la empresa y que no han sido cobrados por el beneficiario </a:t>
            </a:r>
            <a:r>
              <a:rPr lang="es-CO" dirty="0" smtClean="0"/>
              <a:t>del cheque</a:t>
            </a:r>
            <a:r>
              <a:rPr lang="es-CO" dirty="0"/>
              <a:t>.</a:t>
            </a:r>
          </a:p>
          <a:p>
            <a:pPr algn="just"/>
            <a:r>
              <a:rPr lang="es-CO" dirty="0"/>
              <a:t>- Consignaciones registradas en los libros auxiliares pero que el banco aun no las ha abonado a la cuenta de la empresa.</a:t>
            </a:r>
          </a:p>
          <a:p>
            <a:pPr algn="just"/>
            <a:r>
              <a:rPr lang="es-CO" dirty="0"/>
              <a:t>- Notas debito que el banco ha cargado a la cuenta bancaria y que la empresa no ha registrado en su auxiliar.</a:t>
            </a:r>
          </a:p>
          <a:p>
            <a:pPr algn="just"/>
            <a:r>
              <a:rPr lang="es-CO" dirty="0"/>
              <a:t>- Notas crédito que el banco ha abonado a la cuenta de la empresa y que ésta aun no las ha registrado en sus auxiliares.</a:t>
            </a:r>
          </a:p>
          <a:p>
            <a:pPr algn="just"/>
            <a:r>
              <a:rPr lang="es-CO" dirty="0"/>
              <a:t>- Errores de la empresa al memento de registrar los conceptos y valores en el libro auxiliar.</a:t>
            </a:r>
          </a:p>
          <a:p>
            <a:pPr algn="just"/>
            <a:r>
              <a:rPr lang="es-CO" dirty="0"/>
              <a:t>- Errores del banco al liquidar determinados conceptos.</a:t>
            </a:r>
          </a:p>
        </p:txBody>
      </p:sp>
    </p:spTree>
    <p:extLst>
      <p:ext uri="{BB962C8B-B14F-4D97-AF65-F5344CB8AC3E}">
        <p14:creationId xmlns:p14="http://schemas.microsoft.com/office/powerpoint/2010/main" val="1708887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76671"/>
            <a:ext cx="8352928" cy="5601533"/>
          </a:xfrm>
          <a:prstGeom prst="rect">
            <a:avLst/>
          </a:prstGeom>
        </p:spPr>
        <p:txBody>
          <a:bodyPr wrap="square">
            <a:spAutoFit/>
          </a:bodyPr>
          <a:lstStyle/>
          <a:p>
            <a:pPr fontAlgn="base"/>
            <a:r>
              <a:rPr lang="es-ES_tradnl" sz="2000" b="1" i="1" dirty="0">
                <a:solidFill>
                  <a:schemeClr val="bg1"/>
                </a:solidFill>
              </a:rPr>
              <a:t>Conciliación individual</a:t>
            </a:r>
            <a:r>
              <a:rPr lang="es-ES_tradnl" sz="2000" b="1" i="1" dirty="0" smtClean="0">
                <a:solidFill>
                  <a:schemeClr val="bg1"/>
                </a:solidFill>
              </a:rPr>
              <a:t>:</a:t>
            </a:r>
          </a:p>
          <a:p>
            <a:pPr fontAlgn="base"/>
            <a:r>
              <a:rPr lang="es-ES_tradnl" sz="2000" dirty="0"/>
              <a:t> consiste en colocar de acuerdo el saldo del libro auxiliar de bancos con el saldo mostrado en el extracto bancario, mediante los ajustes contables que sean necesarios para actualizar el saldo del libro auxiliar.</a:t>
            </a:r>
            <a:endParaRPr lang="es-CO" sz="2000" dirty="0"/>
          </a:p>
          <a:p>
            <a:pPr fontAlgn="base"/>
            <a:r>
              <a:rPr lang="es-ES_tradnl" sz="2000" dirty="0"/>
              <a:t> </a:t>
            </a:r>
            <a:endParaRPr lang="es-CO" sz="2000" dirty="0"/>
          </a:p>
          <a:p>
            <a:pPr fontAlgn="base"/>
            <a:r>
              <a:rPr lang="es-ES_tradnl" sz="2000" dirty="0"/>
              <a:t>El método consiste en observar las operaciones que realizó el banco y las operaciones que registró la empresa durante el ejercicio y otras que habían sido contabilizadas en el anterior período que se observan en la conciliación anterior, para llevar las diferencias en la conciliación bancaria, en notas de contabilidad, luego al comprobante de contabilidad de ajustes y registrarlas en el libro de bancos y otros libros principales.</a:t>
            </a:r>
            <a:endParaRPr lang="es-CO" sz="2000" dirty="0"/>
          </a:p>
          <a:p>
            <a:pPr fontAlgn="base"/>
            <a:r>
              <a:rPr lang="es-ES_tradnl" sz="2000" dirty="0"/>
              <a:t> </a:t>
            </a:r>
            <a:endParaRPr lang="es-CO" sz="2000" dirty="0"/>
          </a:p>
          <a:p>
            <a:pPr fontAlgn="base"/>
            <a:r>
              <a:rPr lang="es-ES_tradnl" sz="2000" b="1" dirty="0"/>
              <a:t>La validez del libro auxiliar de bancos se comprueba cuando contiene todas las operaciones realizadas durante el ejercicio contable del mes demostradas y verificadas en el extracto bancario.</a:t>
            </a:r>
            <a:endParaRPr lang="es-CO" sz="2000" b="1" dirty="0"/>
          </a:p>
          <a:p>
            <a:pPr fontAlgn="base"/>
            <a:r>
              <a:rPr lang="es-ES_tradnl" b="1" dirty="0"/>
              <a:t> </a:t>
            </a:r>
            <a:endParaRPr lang="es-CO" b="1" dirty="0"/>
          </a:p>
        </p:txBody>
      </p:sp>
    </p:spTree>
    <p:extLst>
      <p:ext uri="{BB962C8B-B14F-4D97-AF65-F5344CB8AC3E}">
        <p14:creationId xmlns:p14="http://schemas.microsoft.com/office/powerpoint/2010/main" val="2727431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O" b="1" spc="100" dirty="0" smtClean="0">
                <a:ln w="18000">
                  <a:solidFill>
                    <a:srgbClr val="00B0F0"/>
                  </a:solidFill>
                  <a:prstDash val="solid"/>
                </a:ln>
                <a:solidFill>
                  <a:srgbClr val="00B0F0">
                    <a:alpha val="5700"/>
                  </a:srgbClr>
                </a:solidFill>
                <a:effectLst>
                  <a:glow rad="228600">
                    <a:schemeClr val="accent3">
                      <a:satMod val="175000"/>
                      <a:alpha val="40000"/>
                    </a:schemeClr>
                  </a:glow>
                  <a:outerShdw blurRad="25000" dist="20000" dir="16020000" algn="tl">
                    <a:schemeClr val="accent1">
                      <a:satMod val="200000"/>
                      <a:shade val="1000"/>
                      <a:alpha val="60000"/>
                    </a:schemeClr>
                  </a:outerShdw>
                </a:effectLst>
              </a:rPr>
              <a:t>CONCILIACIÓN BANCANRIA </a:t>
            </a:r>
            <a:endParaRPr lang="es-CO" b="1" spc="100" dirty="0">
              <a:ln w="18000">
                <a:solidFill>
                  <a:srgbClr val="00B0F0"/>
                </a:solidFill>
                <a:prstDash val="solid"/>
              </a:ln>
              <a:solidFill>
                <a:srgbClr val="00B0F0">
                  <a:alpha val="5700"/>
                </a:srgbClr>
              </a:solidFill>
              <a:effectLst>
                <a:glow rad="228600">
                  <a:schemeClr val="accent3">
                    <a:satMod val="175000"/>
                    <a:alpha val="40000"/>
                  </a:schemeClr>
                </a:glow>
                <a:outerShdw blurRad="25000" dist="20000" dir="16020000" algn="tl">
                  <a:schemeClr val="accent1">
                    <a:satMod val="200000"/>
                    <a:shade val="1000"/>
                    <a:alpha val="60000"/>
                  </a:schemeClr>
                </a:out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92820"/>
            <a:ext cx="8744385" cy="4926972"/>
          </a:xfrm>
          <a:prstGeom prst="rect">
            <a:avLst/>
          </a:prstGeom>
        </p:spPr>
      </p:pic>
    </p:spTree>
    <p:extLst>
      <p:ext uri="{BB962C8B-B14F-4D97-AF65-F5344CB8AC3E}">
        <p14:creationId xmlns:p14="http://schemas.microsoft.com/office/powerpoint/2010/main" val="3839115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20845" y="260648"/>
            <a:ext cx="6840720"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000" b="1" cap="all" spc="0" dirty="0" smtClean="0">
                <a:ln>
                  <a:solidFill>
                    <a:srgbClr val="00B0F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Manejo de inventarios</a:t>
            </a:r>
            <a:endParaRPr lang="es-ES" sz="4000" b="1" cap="all" spc="0" dirty="0">
              <a:ln>
                <a:solidFill>
                  <a:srgbClr val="00B0F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Rectángulo"/>
          <p:cNvSpPr/>
          <p:nvPr/>
        </p:nvSpPr>
        <p:spPr>
          <a:xfrm>
            <a:off x="539552" y="1268760"/>
            <a:ext cx="4592155" cy="369332"/>
          </a:xfrm>
          <a:prstGeom prst="rect">
            <a:avLst/>
          </a:prstGeom>
        </p:spPr>
        <p:txBody>
          <a:bodyPr wrap="none">
            <a:spAutoFit/>
          </a:bodyPr>
          <a:lstStyle/>
          <a:p>
            <a:r>
              <a:rPr lang="es-CO" b="1" dirty="0">
                <a:solidFill>
                  <a:schemeClr val="bg1"/>
                </a:solidFill>
              </a:rPr>
              <a:t>MANEJO Y CONTROL DE INVENTARIOS</a:t>
            </a:r>
            <a:endParaRPr lang="es-CO" dirty="0">
              <a:solidFill>
                <a:schemeClr val="bg1"/>
              </a:solidFill>
            </a:endParaRPr>
          </a:p>
        </p:txBody>
      </p:sp>
      <p:sp>
        <p:nvSpPr>
          <p:cNvPr id="4" name="3 Rectángulo"/>
          <p:cNvSpPr/>
          <p:nvPr/>
        </p:nvSpPr>
        <p:spPr>
          <a:xfrm>
            <a:off x="395536" y="1844823"/>
            <a:ext cx="8280920" cy="3416320"/>
          </a:xfrm>
          <a:prstGeom prst="rect">
            <a:avLst/>
          </a:prstGeom>
        </p:spPr>
        <p:txBody>
          <a:bodyPr wrap="square">
            <a:spAutoFit/>
          </a:bodyPr>
          <a:lstStyle/>
          <a:p>
            <a:pPr algn="just"/>
            <a:r>
              <a:rPr lang="es-CO" dirty="0"/>
              <a:t>Desde tiempos inmemorables, los egipcios y demás pueblos de la antigüedad, acostumbraban almacenar grandes cantidades de alimentos para ser utilizados en los tiempos de sequía o de calamidades. Es así como surge o nace el problema de los inventarios, como una forma de hacer frente a los periodos de escasez, que le asegurarán la subsistencia de la vida y el desarrollo de sus actividades normales. Esta forma de almacenamiento de todos los bienes y alimentos necesarios para sobrevivir motivó la existencia de los inventarios.</a:t>
            </a:r>
          </a:p>
          <a:p>
            <a:pPr algn="just"/>
            <a:r>
              <a:rPr lang="es-CO" dirty="0"/>
              <a:t>Como es de saber; la base de toda empresa comercial es la compra y ventas de bienes y servicios;  de aquí viene la importancia del manejo de inventario por parte de la misma. Este manejo contable permitirá a la empresa mantener el control oportunamente, así como también conocer al final del periodo contable un estado confiable de la situación económica de la misma.</a:t>
            </a: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532" y="5261143"/>
            <a:ext cx="3009900" cy="1524000"/>
          </a:xfrm>
          <a:prstGeom prst="rect">
            <a:avLst/>
          </a:prstGeom>
        </p:spPr>
      </p:pic>
    </p:spTree>
    <p:extLst>
      <p:ext uri="{BB962C8B-B14F-4D97-AF65-F5344CB8AC3E}">
        <p14:creationId xmlns:p14="http://schemas.microsoft.com/office/powerpoint/2010/main" val="447432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42102" y="69273"/>
            <a:ext cx="2059795" cy="461665"/>
          </a:xfrm>
          <a:prstGeom prst="rect">
            <a:avLst/>
          </a:prstGeom>
        </p:spPr>
        <p:txBody>
          <a:bodyPr wrap="none">
            <a:spAutoFit/>
          </a:bodyPr>
          <a:lstStyle/>
          <a:p>
            <a:r>
              <a:rPr lang="es-CO" sz="2400" b="1" dirty="0">
                <a:solidFill>
                  <a:schemeClr val="bg1"/>
                </a:solidFill>
              </a:rPr>
              <a:t>INVENTARIO</a:t>
            </a:r>
            <a:endParaRPr lang="es-CO" sz="2400" dirty="0">
              <a:solidFill>
                <a:schemeClr val="bg1"/>
              </a:solidFill>
            </a:endParaRPr>
          </a:p>
        </p:txBody>
      </p:sp>
      <p:sp>
        <p:nvSpPr>
          <p:cNvPr id="3" name="2 Rectángulo"/>
          <p:cNvSpPr/>
          <p:nvPr/>
        </p:nvSpPr>
        <p:spPr>
          <a:xfrm>
            <a:off x="323528" y="549258"/>
            <a:ext cx="8640960" cy="4524315"/>
          </a:xfrm>
          <a:prstGeom prst="rect">
            <a:avLst/>
          </a:prstGeom>
        </p:spPr>
        <p:txBody>
          <a:bodyPr wrap="square">
            <a:spAutoFit/>
          </a:bodyPr>
          <a:lstStyle/>
          <a:p>
            <a:pPr algn="just"/>
            <a:r>
              <a:rPr lang="es-CO" dirty="0"/>
              <a:t>El inventario es el conjunto de mercancías o artículos que tiene la empresa para comerciar con aquellos, permitiendo la compra y venta o la fabricación primero, antes de venderlos, en un periodo económico determinados. Deben aparecer en el grupo de activos </a:t>
            </a:r>
            <a:r>
              <a:rPr lang="es-CO" dirty="0" smtClean="0"/>
              <a:t>circulantes. Es </a:t>
            </a:r>
            <a:r>
              <a:rPr lang="es-CO" dirty="0"/>
              <a:t>uno de los activos más grandes existentes en una empresa. El inventario aparece tanto en el balance general como en el estado de resultados. En el balance General, el inventario a menudo es el activo corriente mas grande. En el estado de resultado, el inventario final se resta del costo de mercancías disponibles para la venta y así poder determinar el costo de las mercancías vendidas durante un periodo </a:t>
            </a:r>
            <a:r>
              <a:rPr lang="es-CO" dirty="0" smtClean="0"/>
              <a:t>determinado. Los </a:t>
            </a:r>
            <a:r>
              <a:rPr lang="es-CO" dirty="0"/>
              <a:t>Inventarios son bienes tangibles que se tienen para la venta en el curso ordinario del negocio o para ser consumidos en la producción de bienes o servicios para su posterior comercialización. Los inventarios comprenden, además de las materias primas, productos en proceso y productos terminados o mercancías para la venta, los materiales, repuestos y accesorios para ser consumidos en la producción de bienes fabricados para la venta o en la prestación de servicios; empaques y envases y los inventarios en tránsito.</a:t>
            </a:r>
          </a:p>
        </p:txBody>
      </p:sp>
      <p:sp>
        <p:nvSpPr>
          <p:cNvPr id="4" name="3 Rectángulo"/>
          <p:cNvSpPr/>
          <p:nvPr/>
        </p:nvSpPr>
        <p:spPr>
          <a:xfrm>
            <a:off x="336492" y="4976628"/>
            <a:ext cx="7979924" cy="1754326"/>
          </a:xfrm>
          <a:prstGeom prst="rect">
            <a:avLst/>
          </a:prstGeom>
        </p:spPr>
        <p:txBody>
          <a:bodyPr wrap="square">
            <a:spAutoFit/>
          </a:bodyPr>
          <a:lstStyle/>
          <a:p>
            <a:r>
              <a:rPr lang="es-CO" dirty="0"/>
              <a:t>Proveer o distribuir adecuadamente los materiales necesarios a la empresa, colocándolos a disposición en el momento indicado para así evitar aumentos de costos perdidos de los mismos, permitiendo satisfacer correctamente las necesidades reales de la empresa a las cuales debe permanecer constantemente adaptado. Por lo tanto la gestión de inventarios debe ser atentamente controlada y vigilada.</a:t>
            </a:r>
          </a:p>
        </p:txBody>
      </p:sp>
    </p:spTree>
    <p:extLst>
      <p:ext uri="{BB962C8B-B14F-4D97-AF65-F5344CB8AC3E}">
        <p14:creationId xmlns:p14="http://schemas.microsoft.com/office/powerpoint/2010/main" val="1457189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68142" y="332656"/>
            <a:ext cx="5317481"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000" b="1" cap="all" spc="0" dirty="0" smtClean="0">
                <a:ln>
                  <a:solidFill>
                    <a:srgbClr val="00B0F0"/>
                  </a:solidFill>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Estado financiero</a:t>
            </a:r>
            <a:endParaRPr lang="es-ES" sz="4000" b="1" cap="all" spc="0" dirty="0">
              <a:ln>
                <a:solidFill>
                  <a:srgbClr val="00B0F0"/>
                </a:solidFill>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ndParaRPr>
          </a:p>
        </p:txBody>
      </p:sp>
      <p:sp>
        <p:nvSpPr>
          <p:cNvPr id="3" name="2 Rectángulo"/>
          <p:cNvSpPr/>
          <p:nvPr/>
        </p:nvSpPr>
        <p:spPr>
          <a:xfrm>
            <a:off x="179512" y="1340769"/>
            <a:ext cx="8964488" cy="1754326"/>
          </a:xfrm>
          <a:prstGeom prst="rect">
            <a:avLst/>
          </a:prstGeom>
        </p:spPr>
        <p:txBody>
          <a:bodyPr wrap="square">
            <a:spAutoFit/>
          </a:bodyPr>
          <a:lstStyle/>
          <a:p>
            <a:r>
              <a:rPr lang="es-CO" dirty="0"/>
              <a:t>Los </a:t>
            </a:r>
            <a:r>
              <a:rPr lang="es-CO" b="1" dirty="0"/>
              <a:t>estados financieros</a:t>
            </a:r>
            <a:r>
              <a:rPr lang="es-CO" dirty="0"/>
              <a:t>, también denominados </a:t>
            </a:r>
            <a:r>
              <a:rPr lang="es-CO" b="1" dirty="0"/>
              <a:t>estados contables</a:t>
            </a:r>
            <a:r>
              <a:rPr lang="es-CO" dirty="0"/>
              <a:t>, </a:t>
            </a:r>
            <a:r>
              <a:rPr lang="es-CO" b="1" dirty="0"/>
              <a:t>informes financieros</a:t>
            </a:r>
            <a:r>
              <a:rPr lang="es-CO" dirty="0"/>
              <a:t> o </a:t>
            </a:r>
            <a:r>
              <a:rPr lang="es-CO" b="1" dirty="0"/>
              <a:t>cuentas anuales</a:t>
            </a:r>
            <a:r>
              <a:rPr lang="es-CO" dirty="0"/>
              <a:t>, son informes que utilizan las instituciones para informar de la situación económica y financiera y los cambios que experimenta la misma a una fecha o periodo determinado. Esta información resulta útil para la Administración, gestores, reguladores y otros tipos de interesados como los accionistas, acreedores o propietarios.</a:t>
            </a:r>
          </a:p>
        </p:txBody>
      </p:sp>
      <p:sp>
        <p:nvSpPr>
          <p:cNvPr id="4" name="3 Rectángulo"/>
          <p:cNvSpPr/>
          <p:nvPr/>
        </p:nvSpPr>
        <p:spPr>
          <a:xfrm>
            <a:off x="203416" y="3078411"/>
            <a:ext cx="8257015" cy="1754326"/>
          </a:xfrm>
          <a:prstGeom prst="rect">
            <a:avLst/>
          </a:prstGeom>
        </p:spPr>
        <p:txBody>
          <a:bodyPr wrap="square">
            <a:spAutoFit/>
          </a:bodyPr>
          <a:lstStyle/>
          <a:p>
            <a:r>
              <a:rPr lang="es-CO" dirty="0"/>
              <a:t>La mayoría de estos informes constituyen el producto final de la contabilidad y son elaborados de acuerdo a principios de contabilidad generalmente aceptados, normas contables o normas de información financiera. La contabilidad es llevada adelante por contadores públicos que, en la mayoría de los países del mundo, deben registrarse en organismos de control públicos o privados para poder ejercer la profesión.</a:t>
            </a: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4531998"/>
            <a:ext cx="2764904" cy="2059277"/>
          </a:xfrm>
          <a:prstGeom prst="rect">
            <a:avLst/>
          </a:prstGeom>
        </p:spPr>
      </p:pic>
    </p:spTree>
    <p:extLst>
      <p:ext uri="{BB962C8B-B14F-4D97-AF65-F5344CB8AC3E}">
        <p14:creationId xmlns:p14="http://schemas.microsoft.com/office/powerpoint/2010/main" val="30722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935072" y="692696"/>
            <a:ext cx="644779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rgbClr val="00B0F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anose="020B0606020202030204" pitchFamily="34" charset="0"/>
              </a:rPr>
              <a:t>GUIA DE PLANEACION</a:t>
            </a:r>
            <a:endParaRPr lang="es-CO" sz="5400" b="1" cap="all" spc="0" dirty="0">
              <a:ln>
                <a:solidFill>
                  <a:srgbClr val="00B0F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anose="020B0606020202030204" pitchFamily="34" charset="0"/>
            </a:endParaRPr>
          </a:p>
        </p:txBody>
      </p:sp>
      <p:pic>
        <p:nvPicPr>
          <p:cNvPr id="10" name="9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420888"/>
            <a:ext cx="4104456" cy="3656070"/>
          </a:xfrm>
          <a:prstGeom prst="rect">
            <a:avLst/>
          </a:prstGeom>
        </p:spPr>
      </p:pic>
    </p:spTree>
    <p:extLst>
      <p:ext uri="{BB962C8B-B14F-4D97-AF65-F5344CB8AC3E}">
        <p14:creationId xmlns:p14="http://schemas.microsoft.com/office/powerpoint/2010/main" val="341835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49453"/>
            <a:ext cx="2448272" cy="584775"/>
          </a:xfrm>
          <a:prstGeom prst="rect">
            <a:avLst/>
          </a:prstGeom>
          <a:noFill/>
        </p:spPr>
        <p:txBody>
          <a:bodyPr wrap="square" rtlCol="0">
            <a:spAutoFit/>
          </a:bodyPr>
          <a:lstStyle/>
          <a:p>
            <a:r>
              <a:rPr lang="es-CO" sz="3200" dirty="0" smtClean="0">
                <a:solidFill>
                  <a:schemeClr val="bg1"/>
                </a:solidFill>
              </a:rPr>
              <a:t>objetivo</a:t>
            </a:r>
            <a:endParaRPr lang="es-CO" sz="3200" dirty="0">
              <a:solidFill>
                <a:schemeClr val="bg1"/>
              </a:solidFill>
            </a:endParaRPr>
          </a:p>
        </p:txBody>
      </p:sp>
      <p:sp>
        <p:nvSpPr>
          <p:cNvPr id="3" name="2 Rectángulo"/>
          <p:cNvSpPr/>
          <p:nvPr/>
        </p:nvSpPr>
        <p:spPr>
          <a:xfrm>
            <a:off x="395536" y="1268760"/>
            <a:ext cx="8640960" cy="3170099"/>
          </a:xfrm>
          <a:prstGeom prst="rect">
            <a:avLst/>
          </a:prstGeom>
        </p:spPr>
        <p:txBody>
          <a:bodyPr wrap="square">
            <a:spAutoFit/>
          </a:bodyPr>
          <a:lstStyle/>
          <a:p>
            <a:r>
              <a:rPr lang="es-CO" dirty="0"/>
              <a:t>El objetivo de los estados financieros es proveer información sobre el patrimonio del emisor a una fecha y su evolución económica y financiera en el período que abarcan, para facilitar la toma de decisiones económicas. Se considera que la información a ser brindada en los estados financieros debe</a:t>
            </a:r>
          </a:p>
          <a:p>
            <a:r>
              <a:rPr lang="es-CO" dirty="0"/>
              <a:t>referirse a los siguientes aspectos del ente emisor:</a:t>
            </a:r>
          </a:p>
          <a:p>
            <a:pPr lvl="0"/>
            <a:r>
              <a:rPr lang="es-CO" dirty="0"/>
              <a:t>Su situación patrimonial a la fecha de los estados</a:t>
            </a:r>
          </a:p>
          <a:p>
            <a:pPr lvl="0"/>
            <a:r>
              <a:rPr lang="es-CO" dirty="0"/>
              <a:t>Un resumen de las causas del resultado asignable a ese lapso;</a:t>
            </a:r>
          </a:p>
          <a:p>
            <a:pPr lvl="0"/>
            <a:r>
              <a:rPr lang="es-CO" dirty="0"/>
              <a:t>La evolución de su </a:t>
            </a:r>
            <a:r>
              <a:rPr lang="es-CO" sz="2000" dirty="0"/>
              <a:t>patrimonio</a:t>
            </a:r>
            <a:r>
              <a:rPr lang="es-CO" dirty="0"/>
              <a:t> durante el período;</a:t>
            </a:r>
          </a:p>
          <a:p>
            <a:pPr lvl="0"/>
            <a:r>
              <a:rPr lang="es-CO" dirty="0"/>
              <a:t>La evolución de su situación financiera por el mismo período,</a:t>
            </a:r>
          </a:p>
          <a:p>
            <a:pPr lvl="0"/>
            <a:r>
              <a:rPr lang="es-CO" dirty="0"/>
              <a:t>Otros hechos que ayuden a evaluar los montos, momentos e incertidumbres de los futuros flujos de fondos de los inversores</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947" y="4581128"/>
            <a:ext cx="2200275" cy="2076450"/>
          </a:xfrm>
          <a:prstGeom prst="rect">
            <a:avLst/>
          </a:prstGeom>
        </p:spPr>
      </p:pic>
    </p:spTree>
    <p:extLst>
      <p:ext uri="{BB962C8B-B14F-4D97-AF65-F5344CB8AC3E}">
        <p14:creationId xmlns:p14="http://schemas.microsoft.com/office/powerpoint/2010/main" val="2803078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20"/>
            <a:ext cx="9144000" cy="5009584"/>
          </a:xfrm>
          <a:prstGeom prst="rect">
            <a:avLst/>
          </a:prstGeom>
        </p:spPr>
      </p:pic>
      <p:sp>
        <p:nvSpPr>
          <p:cNvPr id="3" name="2 CuadroTexto"/>
          <p:cNvSpPr txBox="1"/>
          <p:nvPr/>
        </p:nvSpPr>
        <p:spPr>
          <a:xfrm>
            <a:off x="1691680" y="5229200"/>
            <a:ext cx="8784976" cy="523220"/>
          </a:xfrm>
          <a:prstGeom prst="rect">
            <a:avLst/>
          </a:prstGeom>
          <a:noFill/>
        </p:spPr>
        <p:txBody>
          <a:bodyPr wrap="square" rtlCol="0">
            <a:spAutoFit/>
          </a:bodyPr>
          <a:lstStyle/>
          <a:p>
            <a:r>
              <a:rPr lang="es-CO" sz="2800" dirty="0" smtClean="0"/>
              <a:t>GRACIAS POR SU ATENCION!!</a:t>
            </a:r>
            <a:endParaRPr lang="es-CO" sz="2800" dirty="0"/>
          </a:p>
        </p:txBody>
      </p:sp>
    </p:spTree>
    <p:extLst>
      <p:ext uri="{BB962C8B-B14F-4D97-AF65-F5344CB8AC3E}">
        <p14:creationId xmlns:p14="http://schemas.microsoft.com/office/powerpoint/2010/main" val="7828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154360" y="260648"/>
            <a:ext cx="8784976" cy="1938992"/>
          </a:xfrm>
          <a:prstGeom prst="rect">
            <a:avLst/>
          </a:prstGeom>
        </p:spPr>
        <p:txBody>
          <a:bodyPr wrap="square">
            <a:spAutoFit/>
          </a:bodyPr>
          <a:lstStyle/>
          <a:p>
            <a:r>
              <a:rPr lang="es-CO" sz="2000" dirty="0"/>
              <a:t>Es un comprobante que una empresa envía a su cliente, en la que se le notifica haber cargado o debitado en su cuenta una determinada suma o valor, por el concepto que se indica en la misma nota. Este documento incrementa el valor de la deuda o saldo de la cuenta, ya sea por un error en la facturación, interés por mora en el pago, o cualquier otra circunstancia que signifique el incremento del saldo de una cuenta.</a:t>
            </a:r>
          </a:p>
        </p:txBody>
      </p:sp>
      <p:sp>
        <p:nvSpPr>
          <p:cNvPr id="3" name="2 Rectángulo"/>
          <p:cNvSpPr/>
          <p:nvPr/>
        </p:nvSpPr>
        <p:spPr>
          <a:xfrm>
            <a:off x="154360" y="2348880"/>
            <a:ext cx="8784976" cy="3693319"/>
          </a:xfrm>
          <a:prstGeom prst="rect">
            <a:avLst/>
          </a:prstGeom>
        </p:spPr>
        <p:txBody>
          <a:bodyPr wrap="square">
            <a:spAutoFit/>
          </a:bodyPr>
          <a:lstStyle/>
          <a:p>
            <a:r>
              <a:rPr lang="es-CO" b="1" dirty="0"/>
              <a:t>En qué casos se usa la Nota de </a:t>
            </a:r>
            <a:r>
              <a:rPr lang="es-CO" b="1" dirty="0" smtClean="0"/>
              <a:t>Débito</a:t>
            </a:r>
          </a:p>
          <a:p>
            <a:endParaRPr lang="es-CO" b="1" dirty="0"/>
          </a:p>
          <a:p>
            <a:r>
              <a:rPr lang="es-CO" dirty="0"/>
              <a:t>a)En los bancos: Cuando se carga al cliente de una comisión o sellado que se aplicó a un cheque depositado y girado sobre una plaza del interior.</a:t>
            </a:r>
          </a:p>
          <a:p>
            <a:r>
              <a:rPr lang="es-CO" dirty="0"/>
              <a:t>b)En los comercios: Cuando se pagó el flete por envío de una mercadería; cuando se debitan intereses, sellados y comisiones sobre documentos, etc.</a:t>
            </a:r>
          </a:p>
          <a:p>
            <a:r>
              <a:rPr lang="es-CO" dirty="0"/>
              <a:t>c)Cuando el vendedor quiere poner en conocimiento al comprador de que ha cargado en su cuenta un importe determinado, emite una Nota de Débito. Las causas que generan su emisión pueden ser:</a:t>
            </a:r>
          </a:p>
          <a:p>
            <a:r>
              <a:rPr lang="es-CO" dirty="0"/>
              <a:t>Error en menos en la facturación.</a:t>
            </a:r>
          </a:p>
          <a:p>
            <a:r>
              <a:rPr lang="es-CO" dirty="0"/>
              <a:t>Intereses.</a:t>
            </a:r>
          </a:p>
          <a:p>
            <a:r>
              <a:rPr lang="es-CO" dirty="0"/>
              <a:t>Gastos por </a:t>
            </a:r>
            <a:r>
              <a:rPr lang="es-CO" dirty="0" smtClean="0"/>
              <a:t>fletes.</a:t>
            </a:r>
            <a:endParaRPr lang="es-CO" dirty="0"/>
          </a:p>
          <a:p>
            <a:r>
              <a:rPr lang="es-CO" dirty="0"/>
              <a:t>Gastos bancarios, etc.</a:t>
            </a:r>
          </a:p>
        </p:txBody>
      </p:sp>
      <p:sp>
        <p:nvSpPr>
          <p:cNvPr id="6" name="5 Rectángulo"/>
          <p:cNvSpPr/>
          <p:nvPr/>
        </p:nvSpPr>
        <p:spPr>
          <a:xfrm>
            <a:off x="6056687" y="6027252"/>
            <a:ext cx="2889073"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800" b="1" cap="none" spc="0" dirty="0" smtClean="0">
                <a:ln w="50800"/>
                <a:solidFill>
                  <a:srgbClr val="FF0000"/>
                </a:solidFill>
                <a:effectLst/>
                <a:hlinkClick r:id="rId2" action="ppaction://hlinksldjump"/>
              </a:rPr>
              <a:t>siguiente</a:t>
            </a:r>
            <a:endParaRPr lang="es-ES" sz="2800" b="1" cap="none" spc="0" dirty="0">
              <a:ln w="50800"/>
              <a:solidFill>
                <a:srgbClr val="FF0000"/>
              </a:solidFill>
              <a:effectLst/>
            </a:endParaRPr>
          </a:p>
        </p:txBody>
      </p:sp>
    </p:spTree>
    <p:extLst>
      <p:ext uri="{BB962C8B-B14F-4D97-AF65-F5344CB8AC3E}">
        <p14:creationId xmlns:p14="http://schemas.microsoft.com/office/powerpoint/2010/main" val="4057062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395536" y="332656"/>
            <a:ext cx="8064896" cy="3139321"/>
          </a:xfrm>
          <a:prstGeom prst="rect">
            <a:avLst/>
          </a:prstGeom>
        </p:spPr>
        <p:txBody>
          <a:bodyPr wrap="square">
            <a:spAutoFit/>
          </a:bodyPr>
          <a:lstStyle/>
          <a:p>
            <a:r>
              <a:rPr lang="es-CO" b="1" dirty="0"/>
              <a:t>Datos Obligatorios de la Nota de </a:t>
            </a:r>
            <a:r>
              <a:rPr lang="es-CO" b="1" dirty="0" smtClean="0"/>
              <a:t>Débito</a:t>
            </a:r>
          </a:p>
          <a:p>
            <a:endParaRPr lang="es-CO" b="1" dirty="0"/>
          </a:p>
          <a:p>
            <a:r>
              <a:rPr lang="es-CO" dirty="0"/>
              <a:t>número de cliente, nombre y apellido, hacer referencia a una factura, numeración, importe, cantidad que devuelves, importe total</a:t>
            </a:r>
            <a:r>
              <a:rPr lang="es-CO" dirty="0" smtClean="0"/>
              <a:t>.</a:t>
            </a:r>
          </a:p>
          <a:p>
            <a:endParaRPr lang="es-CO" dirty="0"/>
          </a:p>
          <a:p>
            <a:r>
              <a:rPr lang="es-CO" b="1" dirty="0"/>
              <a:t>Cuál es la información básica que debe tener la Nota de </a:t>
            </a:r>
            <a:r>
              <a:rPr lang="es-CO" b="1" dirty="0" smtClean="0"/>
              <a:t>Débito</a:t>
            </a:r>
          </a:p>
          <a:p>
            <a:endParaRPr lang="es-CO" b="1" dirty="0"/>
          </a:p>
          <a:p>
            <a:r>
              <a:rPr lang="es-CO" dirty="0"/>
              <a:t>Las notas de débito deben contener información del emisor, de los costos, gatos o intereses, del comprobante de venta al que hace referencia e identificación de quien la recibe; así como los datos de la autorización y de su caducidad. Los elementos mínimos son los que se detallan a continuación.</a:t>
            </a:r>
          </a:p>
        </p:txBody>
      </p:sp>
      <p:sp>
        <p:nvSpPr>
          <p:cNvPr id="5" name="4 Rectángulo"/>
          <p:cNvSpPr/>
          <p:nvPr/>
        </p:nvSpPr>
        <p:spPr>
          <a:xfrm>
            <a:off x="6056687" y="6027252"/>
            <a:ext cx="2889073"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800" b="1" cap="none" spc="0" dirty="0" smtClean="0">
                <a:ln w="50800"/>
                <a:solidFill>
                  <a:srgbClr val="FF0000"/>
                </a:solidFill>
                <a:effectLst/>
                <a:hlinkClick r:id="rId2" action="ppaction://hlinksldjump"/>
              </a:rPr>
              <a:t>siguiente</a:t>
            </a:r>
            <a:endParaRPr lang="es-ES" sz="2800" b="1" cap="none" spc="0" dirty="0">
              <a:ln w="50800"/>
              <a:solidFill>
                <a:srgbClr val="FF0000"/>
              </a:solidFill>
              <a:effectLst/>
            </a:endParaRPr>
          </a:p>
        </p:txBody>
      </p:sp>
    </p:spTree>
    <p:extLst>
      <p:ext uri="{BB962C8B-B14F-4D97-AF65-F5344CB8AC3E}">
        <p14:creationId xmlns:p14="http://schemas.microsoft.com/office/powerpoint/2010/main" val="1135290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1 Imagen" descr="nota de débito"/>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4" name="3 Rectángulo"/>
          <p:cNvSpPr/>
          <p:nvPr/>
        </p:nvSpPr>
        <p:spPr>
          <a:xfrm>
            <a:off x="7596336" y="5877272"/>
            <a:ext cx="1418978" cy="46166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400" b="1" cap="none" spc="0" dirty="0" smtClean="0">
                <a:ln w="50800"/>
                <a:solidFill>
                  <a:srgbClr val="FF0000"/>
                </a:solidFill>
                <a:effectLst/>
                <a:hlinkClick r:id="rId3" action="ppaction://hlinksldjump"/>
              </a:rPr>
              <a:t>regresar</a:t>
            </a:r>
            <a:endParaRPr lang="es-ES" sz="2400" b="1" cap="none" spc="0" dirty="0">
              <a:ln w="50800"/>
              <a:solidFill>
                <a:srgbClr val="FF0000"/>
              </a:solidFill>
              <a:effectLst/>
            </a:endParaRPr>
          </a:p>
        </p:txBody>
      </p:sp>
    </p:spTree>
    <p:extLst>
      <p:ext uri="{BB962C8B-B14F-4D97-AF65-F5344CB8AC3E}">
        <p14:creationId xmlns:p14="http://schemas.microsoft.com/office/powerpoint/2010/main" val="2629582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132300" y="188640"/>
            <a:ext cx="9011700" cy="2862322"/>
          </a:xfrm>
          <a:prstGeom prst="rect">
            <a:avLst/>
          </a:prstGeom>
        </p:spPr>
        <p:txBody>
          <a:bodyPr wrap="square">
            <a:spAutoFit/>
          </a:bodyPr>
          <a:lstStyle/>
          <a:p>
            <a:r>
              <a:rPr lang="es-CO" sz="2000" dirty="0"/>
              <a:t>Es el comprobante que una empresa envía a su cliente a su cliente, con el objeto de informar la acreditación en su cuenta un valor determinado, por el concepto que se indica en la misma nota. Algunos casos en que se emplea la nota crédito pueden ser por: avería de productos vendidos, rebajas o disminución de precios, devoluciones o descuentos especiales, o corregir errores por exceso en la facturación. La nota crédito disminuye la deuda o el saldo de la respectiva cuenta.</a:t>
            </a:r>
          </a:p>
          <a:p>
            <a:r>
              <a:rPr lang="es-CO" sz="2000" dirty="0"/>
              <a:t>Desde el punto de vista de la empresa, la nota debito significa un ingreso para ésta, y la nota crédito significa una erogación.</a:t>
            </a:r>
          </a:p>
        </p:txBody>
      </p:sp>
      <p:sp>
        <p:nvSpPr>
          <p:cNvPr id="3" name="2 Rectángulo"/>
          <p:cNvSpPr/>
          <p:nvPr/>
        </p:nvSpPr>
        <p:spPr>
          <a:xfrm>
            <a:off x="136104" y="3197843"/>
            <a:ext cx="9144000" cy="2308324"/>
          </a:xfrm>
          <a:prstGeom prst="rect">
            <a:avLst/>
          </a:prstGeom>
        </p:spPr>
        <p:txBody>
          <a:bodyPr wrap="square">
            <a:spAutoFit/>
          </a:bodyPr>
          <a:lstStyle/>
          <a:p>
            <a:endParaRPr lang="es-CO" dirty="0" smtClean="0"/>
          </a:p>
          <a:p>
            <a:r>
              <a:rPr lang="es-CO" dirty="0" smtClean="0"/>
              <a:t>En </a:t>
            </a:r>
            <a:r>
              <a:rPr lang="es-CO" dirty="0"/>
              <a:t>qué casos se usa: La Nota de Crédito se utiliza para roturas de</a:t>
            </a:r>
          </a:p>
          <a:p>
            <a:r>
              <a:rPr lang="es-CO" dirty="0"/>
              <a:t>mercaderías vendidas, rebajas de precios, devoluciones o</a:t>
            </a:r>
          </a:p>
          <a:p>
            <a:r>
              <a:rPr lang="es-CO" dirty="0"/>
              <a:t>descuentos especiales, corregir errores por exceso de facturación</a:t>
            </a:r>
            <a:r>
              <a:rPr lang="es-CO" dirty="0" smtClean="0"/>
              <a:t>.</a:t>
            </a:r>
          </a:p>
          <a:p>
            <a:endParaRPr lang="es-CO" dirty="0"/>
          </a:p>
          <a:p>
            <a:r>
              <a:rPr lang="es-CO" dirty="0" smtClean="0"/>
              <a:t>1.Función</a:t>
            </a:r>
            <a:r>
              <a:rPr lang="es-CO" dirty="0"/>
              <a:t>: es el documento que envía un comerciante a su cliente, en</a:t>
            </a:r>
          </a:p>
          <a:p>
            <a:r>
              <a:rPr lang="es-CO" dirty="0"/>
              <a:t>la que le notifica haber cargado o debitado en su cuenta una</a:t>
            </a:r>
            <a:br>
              <a:rPr lang="es-CO" dirty="0"/>
            </a:br>
            <a:r>
              <a:rPr lang="es-CO" dirty="0"/>
              <a:t>determinada suma o valor, por el concepto que la misma indica. </a:t>
            </a:r>
          </a:p>
        </p:txBody>
      </p:sp>
      <p:sp>
        <p:nvSpPr>
          <p:cNvPr id="5" name="4 Rectángulo"/>
          <p:cNvSpPr/>
          <p:nvPr/>
        </p:nvSpPr>
        <p:spPr>
          <a:xfrm>
            <a:off x="6056687" y="6027252"/>
            <a:ext cx="2889073"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800" b="1" cap="none" spc="0" dirty="0" smtClean="0">
                <a:ln w="50800"/>
                <a:solidFill>
                  <a:srgbClr val="FF0000"/>
                </a:solidFill>
                <a:effectLst/>
                <a:hlinkClick r:id="rId2" action="ppaction://hlinksldjump"/>
              </a:rPr>
              <a:t>siguiente</a:t>
            </a:r>
            <a:endParaRPr lang="es-ES" sz="2800" b="1" cap="none" spc="0" dirty="0">
              <a:ln w="50800"/>
              <a:solidFill>
                <a:srgbClr val="FF0000"/>
              </a:solidFill>
              <a:effectLst/>
            </a:endParaRPr>
          </a:p>
        </p:txBody>
      </p:sp>
    </p:spTree>
    <p:extLst>
      <p:ext uri="{BB962C8B-B14F-4D97-AF65-F5344CB8AC3E}">
        <p14:creationId xmlns:p14="http://schemas.microsoft.com/office/powerpoint/2010/main" val="3072254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236356" y="2132856"/>
            <a:ext cx="9144000" cy="2862322"/>
          </a:xfrm>
          <a:prstGeom prst="rect">
            <a:avLst/>
          </a:prstGeom>
        </p:spPr>
        <p:txBody>
          <a:bodyPr wrap="square">
            <a:spAutoFit/>
          </a:bodyPr>
          <a:lstStyle/>
          <a:p>
            <a:r>
              <a:rPr lang="es-CO" dirty="0" smtClean="0"/>
              <a:t>b) En los comercios: cuando se pagó el flete por envío de una</a:t>
            </a:r>
            <a:br>
              <a:rPr lang="es-CO" dirty="0" smtClean="0"/>
            </a:br>
            <a:r>
              <a:rPr lang="es-CO" dirty="0" smtClean="0"/>
              <a:t>mercadería; cuando se debitan intereses, sellados y comisiones</a:t>
            </a:r>
            <a:br>
              <a:rPr lang="es-CO" dirty="0" smtClean="0"/>
            </a:br>
            <a:r>
              <a:rPr lang="es-CO" dirty="0" smtClean="0"/>
              <a:t>sobre documentos, etc.</a:t>
            </a:r>
          </a:p>
          <a:p>
            <a:r>
              <a:rPr lang="es-CO" dirty="0" smtClean="0"/>
              <a:t>c) Cuando el vendedor quiere poner en conocimiento al comprador de</a:t>
            </a:r>
            <a:br>
              <a:rPr lang="es-CO" dirty="0" smtClean="0"/>
            </a:br>
            <a:r>
              <a:rPr lang="es-CO" dirty="0" smtClean="0"/>
              <a:t>que ha cargado en su cuenta un importe determinado, emite una</a:t>
            </a:r>
            <a:br>
              <a:rPr lang="es-CO" dirty="0" smtClean="0"/>
            </a:br>
            <a:r>
              <a:rPr lang="es-CO" dirty="0" smtClean="0"/>
              <a:t>Nota de Débito.</a:t>
            </a:r>
          </a:p>
          <a:p>
            <a:r>
              <a:rPr lang="es-CO" dirty="0" smtClean="0"/>
              <a:t>Las causas que generan su emisión pueden ser:</a:t>
            </a:r>
          </a:p>
          <a:p>
            <a:r>
              <a:rPr lang="es-CO" dirty="0" smtClean="0"/>
              <a:t>o</a:t>
            </a:r>
          </a:p>
          <a:p>
            <a:r>
              <a:rPr lang="es-CO" dirty="0" smtClean="0"/>
              <a:t>Error en menos en la facturación o Intereses o Gastos por fletes o Gastos bancarios, etc.</a:t>
            </a:r>
            <a:endParaRPr lang="es-CO" dirty="0"/>
          </a:p>
        </p:txBody>
      </p:sp>
      <p:sp>
        <p:nvSpPr>
          <p:cNvPr id="3" name="2 Rectángulo"/>
          <p:cNvSpPr/>
          <p:nvPr/>
        </p:nvSpPr>
        <p:spPr>
          <a:xfrm>
            <a:off x="238022" y="476672"/>
            <a:ext cx="9056177" cy="1477328"/>
          </a:xfrm>
          <a:prstGeom prst="rect">
            <a:avLst/>
          </a:prstGeom>
        </p:spPr>
        <p:txBody>
          <a:bodyPr wrap="square">
            <a:spAutoFit/>
          </a:bodyPr>
          <a:lstStyle/>
          <a:p>
            <a:r>
              <a:rPr lang="es-CO" dirty="0" smtClean="0"/>
              <a:t>Este documento incrementa la deuda, ya sea por un error en la facturación, interés</a:t>
            </a:r>
          </a:p>
          <a:p>
            <a:r>
              <a:rPr lang="es-CO" dirty="0" smtClean="0"/>
              <a:t> por pago fuera de término, etc.</a:t>
            </a:r>
          </a:p>
          <a:p>
            <a:r>
              <a:rPr lang="es-CO" dirty="0" smtClean="0"/>
              <a:t>2. En qué casos se usa:</a:t>
            </a:r>
          </a:p>
          <a:p>
            <a:r>
              <a:rPr lang="es-CO" dirty="0" smtClean="0"/>
              <a:t>a) En los bancos: cuando se carga al cliente de una comisión o sellado que se aplicó</a:t>
            </a:r>
          </a:p>
          <a:p>
            <a:r>
              <a:rPr lang="es-CO" dirty="0" smtClean="0"/>
              <a:t> a un cheque depositado y girado sobre una plaza del interior.</a:t>
            </a:r>
            <a:endParaRPr lang="es-CO" dirty="0"/>
          </a:p>
        </p:txBody>
      </p:sp>
      <p:sp>
        <p:nvSpPr>
          <p:cNvPr id="5" name="4 Rectángulo"/>
          <p:cNvSpPr/>
          <p:nvPr/>
        </p:nvSpPr>
        <p:spPr>
          <a:xfrm>
            <a:off x="251520" y="4995178"/>
            <a:ext cx="8640960" cy="923330"/>
          </a:xfrm>
          <a:prstGeom prst="rect">
            <a:avLst/>
          </a:prstGeom>
        </p:spPr>
        <p:txBody>
          <a:bodyPr wrap="square">
            <a:spAutoFit/>
          </a:bodyPr>
          <a:lstStyle/>
          <a:p>
            <a:r>
              <a:rPr lang="es-CO" dirty="0"/>
              <a:t>3.Datos obligatorios: numero de cliente, nombre y apellido, hacer</a:t>
            </a:r>
          </a:p>
          <a:p>
            <a:r>
              <a:rPr lang="es-CO" dirty="0"/>
              <a:t>referencia a una factura, numeración, importe, cantidad que</a:t>
            </a:r>
          </a:p>
          <a:p>
            <a:r>
              <a:rPr lang="es-CO" dirty="0" smtClean="0"/>
              <a:t>devuelves, </a:t>
            </a:r>
            <a:r>
              <a:rPr lang="es-CO" dirty="0"/>
              <a:t>importe total</a:t>
            </a:r>
          </a:p>
        </p:txBody>
      </p:sp>
      <p:sp>
        <p:nvSpPr>
          <p:cNvPr id="7" name="6 Rectángulo"/>
          <p:cNvSpPr/>
          <p:nvPr/>
        </p:nvSpPr>
        <p:spPr>
          <a:xfrm>
            <a:off x="6056687" y="6027252"/>
            <a:ext cx="2889073"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800" b="1" cap="none" spc="0" dirty="0" smtClean="0">
                <a:ln w="50800"/>
                <a:solidFill>
                  <a:srgbClr val="FF0000"/>
                </a:solidFill>
                <a:effectLst/>
                <a:hlinkClick r:id="rId2" action="ppaction://hlinksldjump"/>
              </a:rPr>
              <a:t>siguiente</a:t>
            </a:r>
            <a:endParaRPr lang="es-ES" sz="2800" b="1" cap="none" spc="0" dirty="0">
              <a:ln w="50800"/>
              <a:solidFill>
                <a:srgbClr val="FF0000"/>
              </a:solidFill>
              <a:effectLst/>
            </a:endParaRPr>
          </a:p>
        </p:txBody>
      </p:sp>
    </p:spTree>
    <p:extLst>
      <p:ext uri="{BB962C8B-B14F-4D97-AF65-F5344CB8AC3E}">
        <p14:creationId xmlns:p14="http://schemas.microsoft.com/office/powerpoint/2010/main" val="287340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3 Imagen" descr="https://lh3.googleusercontent.com/-qKMSTdUs9Fk/TXENL81qTgI/AAAAAAAAAAM/DLQDkH5L5To/s640/r200707_nota_credito.gi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1 Rectángulo"/>
          <p:cNvSpPr/>
          <p:nvPr/>
        </p:nvSpPr>
        <p:spPr>
          <a:xfrm>
            <a:off x="7596336" y="6165304"/>
            <a:ext cx="1418978" cy="46166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400" b="1" cap="none" spc="0" dirty="0" smtClean="0">
                <a:ln w="50800"/>
                <a:solidFill>
                  <a:srgbClr val="FF0000"/>
                </a:solidFill>
                <a:effectLst/>
                <a:hlinkClick r:id="rId4" action="ppaction://hlinksldjump"/>
              </a:rPr>
              <a:t>regresar</a:t>
            </a:r>
            <a:endParaRPr lang="es-ES" sz="2400" b="1" cap="none" spc="0" dirty="0">
              <a:ln w="50800"/>
              <a:solidFill>
                <a:srgbClr val="FF0000"/>
              </a:solidFill>
              <a:effectLst/>
            </a:endParaRPr>
          </a:p>
        </p:txBody>
      </p:sp>
    </p:spTree>
    <p:extLst>
      <p:ext uri="{BB962C8B-B14F-4D97-AF65-F5344CB8AC3E}">
        <p14:creationId xmlns:p14="http://schemas.microsoft.com/office/powerpoint/2010/main" val="261384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2 Imagen" descr="https://sites.google.com/site/266tecnologiadegestion/_/rsrc/1290989980359/home/registros-contables/empleado%20administrativo.png?height=200&amp;width=195"/>
          <p:cNvPicPr/>
          <p:nvPr/>
        </p:nvPicPr>
        <p:blipFill>
          <a:blip r:embed="rId2">
            <a:extLst>
              <a:ext uri="{28A0092B-C50C-407E-A947-70E740481C1C}">
                <a14:useLocalDpi xmlns:a14="http://schemas.microsoft.com/office/drawing/2010/main" val="0"/>
              </a:ext>
            </a:extLst>
          </a:blip>
          <a:srcRect/>
          <a:stretch>
            <a:fillRect/>
          </a:stretch>
        </p:blipFill>
        <p:spPr bwMode="auto">
          <a:xfrm>
            <a:off x="5622567" y="3223431"/>
            <a:ext cx="3491880" cy="3816424"/>
          </a:xfrm>
          <a:prstGeom prst="rect">
            <a:avLst/>
          </a:prstGeom>
          <a:noFill/>
          <a:ln>
            <a:noFill/>
          </a:ln>
        </p:spPr>
      </p:pic>
      <p:sp>
        <p:nvSpPr>
          <p:cNvPr id="2" name="1 Rectángulo"/>
          <p:cNvSpPr/>
          <p:nvPr/>
        </p:nvSpPr>
        <p:spPr>
          <a:xfrm>
            <a:off x="146092" y="422662"/>
            <a:ext cx="8640960" cy="4708981"/>
          </a:xfrm>
          <a:prstGeom prst="rect">
            <a:avLst/>
          </a:prstGeom>
        </p:spPr>
        <p:txBody>
          <a:bodyPr wrap="square">
            <a:spAutoFit/>
          </a:bodyPr>
          <a:lstStyle/>
          <a:p>
            <a:r>
              <a:rPr lang="es-CO" sz="2000" dirty="0"/>
              <a:t>De acuerdo a las disposiciones legales, los libros contables obligatorios son</a:t>
            </a:r>
            <a:r>
              <a:rPr lang="es-CO" sz="2000" dirty="0" smtClean="0"/>
              <a:t>:</a:t>
            </a:r>
          </a:p>
          <a:p>
            <a:endParaRPr lang="es-CO" sz="2000" dirty="0"/>
          </a:p>
          <a:p>
            <a:r>
              <a:rPr lang="es-CO" sz="2000" b="1" u="sng" dirty="0"/>
              <a:t>El</a:t>
            </a:r>
            <a:r>
              <a:rPr lang="es-CO" sz="2000" dirty="0"/>
              <a:t> </a:t>
            </a:r>
            <a:r>
              <a:rPr lang="es-CO" sz="2000" b="1" u="sng" dirty="0"/>
              <a:t>Libro</a:t>
            </a:r>
            <a:r>
              <a:rPr lang="es-CO" sz="2000" dirty="0"/>
              <a:t> </a:t>
            </a:r>
            <a:r>
              <a:rPr lang="es-CO" sz="2000" b="1" u="sng" dirty="0" smtClean="0"/>
              <a:t>Diario</a:t>
            </a:r>
            <a:endParaRPr lang="es-CO" sz="2000" dirty="0"/>
          </a:p>
          <a:p>
            <a:endParaRPr lang="es-CO" sz="2000" dirty="0" smtClean="0"/>
          </a:p>
          <a:p>
            <a:r>
              <a:rPr lang="es-CO" sz="2000" dirty="0" smtClean="0"/>
              <a:t>en </a:t>
            </a:r>
            <a:r>
              <a:rPr lang="es-CO" sz="2000" dirty="0"/>
              <a:t>él se transcriben todas las operaciones realizadas por la empresa, partiendo de los comprobantes. Esa transcripción se denomina “asiento”. Cada una de las operaciones que se realizan en un comercio o empresa, se registran en orden cronológico</a:t>
            </a:r>
            <a:r>
              <a:rPr lang="es-CO" sz="2000" dirty="0" smtClean="0"/>
              <a:t>.</a:t>
            </a:r>
          </a:p>
          <a:p>
            <a:endParaRPr lang="es-CO" sz="2000" dirty="0"/>
          </a:p>
          <a:p>
            <a:endParaRPr lang="es-CO" sz="2000" dirty="0"/>
          </a:p>
          <a:p>
            <a:r>
              <a:rPr lang="es-CO" sz="2000" b="1" u="sng" dirty="0"/>
              <a:t>El</a:t>
            </a:r>
            <a:r>
              <a:rPr lang="es-CO" sz="2000" dirty="0"/>
              <a:t> </a:t>
            </a:r>
            <a:r>
              <a:rPr lang="es-CO" sz="2000" b="1" u="sng" dirty="0"/>
              <a:t>Libro</a:t>
            </a:r>
            <a:r>
              <a:rPr lang="es-CO" sz="2000" dirty="0"/>
              <a:t> </a:t>
            </a:r>
            <a:r>
              <a:rPr lang="es-CO" sz="2000" b="1" u="sng" dirty="0"/>
              <a:t>de</a:t>
            </a:r>
            <a:r>
              <a:rPr lang="es-CO" sz="2000" dirty="0"/>
              <a:t> </a:t>
            </a:r>
            <a:r>
              <a:rPr lang="es-CO" sz="2000" b="1" u="sng" dirty="0"/>
              <a:t>Inventarios</a:t>
            </a:r>
            <a:r>
              <a:rPr lang="es-CO" sz="2000" dirty="0"/>
              <a:t> </a:t>
            </a:r>
            <a:r>
              <a:rPr lang="es-CO" sz="2000" b="1" u="sng" dirty="0"/>
              <a:t>y</a:t>
            </a:r>
            <a:r>
              <a:rPr lang="es-CO" sz="2000" dirty="0"/>
              <a:t> </a:t>
            </a:r>
            <a:r>
              <a:rPr lang="es-CO" sz="2000" b="1" u="sng" dirty="0" smtClean="0"/>
              <a:t>Balances</a:t>
            </a:r>
            <a:endParaRPr lang="es-CO" sz="2000" dirty="0"/>
          </a:p>
          <a:p>
            <a:endParaRPr lang="es-CO" sz="2000" dirty="0" smtClean="0"/>
          </a:p>
          <a:p>
            <a:r>
              <a:rPr lang="es-CO" sz="2000" dirty="0" smtClean="0"/>
              <a:t>en </a:t>
            </a:r>
            <a:r>
              <a:rPr lang="es-CO" sz="2000" dirty="0"/>
              <a:t>este libro se transcriben los estados contables y el detalle del patrimonio inicial y al cierre de cada ejercicio económico</a:t>
            </a:r>
            <a:r>
              <a:rPr lang="es-CO" dirty="0"/>
              <a:t>.</a:t>
            </a:r>
          </a:p>
        </p:txBody>
      </p:sp>
      <p:sp>
        <p:nvSpPr>
          <p:cNvPr id="5" name="4 Rectángulo"/>
          <p:cNvSpPr/>
          <p:nvPr/>
        </p:nvSpPr>
        <p:spPr>
          <a:xfrm>
            <a:off x="7596336" y="6008596"/>
            <a:ext cx="1418978" cy="46166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400" b="1" cap="none" spc="0" dirty="0" smtClean="0">
                <a:ln w="50800"/>
                <a:solidFill>
                  <a:srgbClr val="FF0000"/>
                </a:solidFill>
                <a:effectLst/>
                <a:hlinkClick r:id="rId3" action="ppaction://hlinksldjump"/>
              </a:rPr>
              <a:t>regresar</a:t>
            </a:r>
            <a:endParaRPr lang="es-ES" sz="2400" b="1" cap="none" spc="0" dirty="0">
              <a:ln w="50800"/>
              <a:solidFill>
                <a:srgbClr val="FF0000"/>
              </a:solidFill>
              <a:effectLst/>
            </a:endParaRPr>
          </a:p>
        </p:txBody>
      </p:sp>
    </p:spTree>
    <p:extLst>
      <p:ext uri="{BB962C8B-B14F-4D97-AF65-F5344CB8AC3E}">
        <p14:creationId xmlns:p14="http://schemas.microsoft.com/office/powerpoint/2010/main" val="4137561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12175113"/>
              </p:ext>
            </p:extLst>
          </p:nvPr>
        </p:nvGraphicFramePr>
        <p:xfrm>
          <a:off x="1547664" y="3861048"/>
          <a:ext cx="5810250" cy="2148362"/>
        </p:xfrm>
        <a:graphic>
          <a:graphicData uri="http://schemas.openxmlformats.org/drawingml/2006/table">
            <a:tbl>
              <a:tblPr firstRow="1" firstCol="1" bandRow="1">
                <a:tableStyleId>{5C22544A-7EE6-4342-B048-85BDC9FD1C3A}</a:tableStyleId>
              </a:tblPr>
              <a:tblGrid>
                <a:gridCol w="2114550"/>
                <a:gridCol w="3695700"/>
              </a:tblGrid>
              <a:tr h="2148362">
                <a:tc>
                  <a:txBody>
                    <a:bodyPr/>
                    <a:lstStyle/>
                    <a:p>
                      <a:pPr>
                        <a:lnSpc>
                          <a:spcPct val="115000"/>
                        </a:lnSpc>
                        <a:spcAft>
                          <a:spcPts val="0"/>
                        </a:spcAft>
                      </a:pPr>
                      <a:endParaRPr lang="es-CO" sz="1200" dirty="0">
                        <a:effectLst/>
                        <a:latin typeface="Times New Roman"/>
                        <a:ea typeface="Times New Roman"/>
                        <a:cs typeface="Times New Roman"/>
                      </a:endParaRPr>
                    </a:p>
                  </a:txBody>
                  <a:tcPr marL="38100" marR="38100" marT="9525" marB="9525"/>
                </a:tc>
                <a:tc>
                  <a:txBody>
                    <a:bodyPr/>
                    <a:lstStyle/>
                    <a:p>
                      <a:pPr algn="just">
                        <a:lnSpc>
                          <a:spcPct val="115000"/>
                        </a:lnSpc>
                        <a:spcAft>
                          <a:spcPts val="1000"/>
                        </a:spcAft>
                      </a:pPr>
                      <a:r>
                        <a:rPr lang="es-CO" sz="1200" dirty="0">
                          <a:effectLst/>
                        </a:rPr>
                        <a:t> </a:t>
                      </a:r>
                      <a:endParaRPr lang="es-CO" sz="1100" dirty="0">
                        <a:effectLst/>
                      </a:endParaRPr>
                    </a:p>
                    <a:p>
                      <a:pPr algn="just">
                        <a:lnSpc>
                          <a:spcPct val="115000"/>
                        </a:lnSpc>
                        <a:spcAft>
                          <a:spcPts val="1000"/>
                        </a:spcAft>
                      </a:pPr>
                      <a:r>
                        <a:rPr lang="es-CO" sz="1200" dirty="0">
                          <a:effectLst/>
                        </a:rPr>
                        <a:t>     </a:t>
                      </a:r>
                      <a:r>
                        <a:rPr lang="es-CO" sz="1200" u="sng" dirty="0">
                          <a:effectLst/>
                        </a:rPr>
                        <a:t> </a:t>
                      </a:r>
                      <a:r>
                        <a:rPr lang="es-CO" sz="1600" u="sng" dirty="0">
                          <a:effectLst/>
                        </a:rPr>
                        <a:t>Requisitos formales de los libros:</a:t>
                      </a:r>
                      <a:endParaRPr lang="es-CO" sz="1600" dirty="0">
                        <a:effectLst/>
                      </a:endParaRPr>
                    </a:p>
                    <a:p>
                      <a:pPr marL="685800" algn="just">
                        <a:lnSpc>
                          <a:spcPct val="115000"/>
                        </a:lnSpc>
                        <a:spcAft>
                          <a:spcPts val="0"/>
                        </a:spcAft>
                      </a:pPr>
                      <a:r>
                        <a:rPr lang="es-CO" sz="1600" dirty="0">
                          <a:effectLst/>
                        </a:rPr>
                        <a:t>®     Encuadernados.</a:t>
                      </a:r>
                    </a:p>
                    <a:p>
                      <a:pPr marL="685800" algn="just">
                        <a:lnSpc>
                          <a:spcPct val="115000"/>
                        </a:lnSpc>
                        <a:spcAft>
                          <a:spcPts val="0"/>
                        </a:spcAft>
                      </a:pPr>
                      <a:r>
                        <a:rPr lang="es-CO" sz="1600" dirty="0">
                          <a:effectLst/>
                        </a:rPr>
                        <a:t>®     Foliados.</a:t>
                      </a:r>
                    </a:p>
                    <a:p>
                      <a:pPr marL="685800" algn="just">
                        <a:lnSpc>
                          <a:spcPct val="115000"/>
                        </a:lnSpc>
                        <a:spcAft>
                          <a:spcPts val="0"/>
                        </a:spcAft>
                      </a:pPr>
                      <a:r>
                        <a:rPr lang="es-CO" sz="1600" dirty="0">
                          <a:effectLst/>
                        </a:rPr>
                        <a:t>®     Rubricados.</a:t>
                      </a:r>
                      <a:endParaRPr lang="es-CO" sz="1600" dirty="0">
                        <a:effectLst/>
                        <a:latin typeface="Calibri"/>
                        <a:ea typeface="Calibri"/>
                        <a:cs typeface="Times New Roman"/>
                      </a:endParaRPr>
                    </a:p>
                  </a:txBody>
                  <a:tcPr marL="38100" marR="38100" marT="9525" marB="9525"/>
                </a:tc>
              </a:tr>
            </a:tbl>
          </a:graphicData>
        </a:graphic>
      </p:graphicFrame>
      <p:sp>
        <p:nvSpPr>
          <p:cNvPr id="3" name="Rectangle 2"/>
          <p:cNvSpPr>
            <a:spLocks noChangeArrowheads="1"/>
          </p:cNvSpPr>
          <p:nvPr/>
        </p:nvSpPr>
        <p:spPr bwMode="auto">
          <a:xfrm>
            <a:off x="269189" y="39012"/>
            <a:ext cx="897790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2800" b="0" i="0" u="none" strike="noStrike" cap="none" normalizeH="0" baseline="0" dirty="0" smtClean="0">
                <a:ln>
                  <a:noFill/>
                </a:ln>
                <a:effectLst/>
                <a:latin typeface="Calibri" pitchFamily="34" charset="0"/>
                <a:ea typeface="Times New Roman" pitchFamily="18" charset="0"/>
                <a:cs typeface="Times New Roman" pitchFamily="18" charset="0"/>
              </a:rPr>
              <a:t>Todos los registros que sean necesarios para determinadas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2800" b="0" i="0" u="none" strike="noStrike" cap="none" normalizeH="0" baseline="0" dirty="0" smtClean="0">
                <a:ln>
                  <a:noFill/>
                </a:ln>
                <a:effectLst/>
                <a:latin typeface="Calibri" pitchFamily="34" charset="0"/>
                <a:ea typeface="Times New Roman" pitchFamily="18" charset="0"/>
                <a:cs typeface="Times New Roman" pitchFamily="18" charset="0"/>
              </a:rPr>
              <a:t>Actividades o los que la empresa considere de utilidad,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2800" b="0" i="0" u="none" strike="noStrike" cap="none" normalizeH="0" baseline="0" dirty="0" smtClean="0">
                <a:ln>
                  <a:noFill/>
                </a:ln>
                <a:effectLst/>
                <a:latin typeface="Calibri" pitchFamily="34" charset="0"/>
                <a:ea typeface="Times New Roman" pitchFamily="18" charset="0"/>
                <a:cs typeface="Times New Roman" pitchFamily="18" charset="0"/>
              </a:rPr>
              <a:t>por ejemplo el Libro Mayor, el libro de Caja, el Libro 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2800" b="0" i="0" u="none" strike="noStrike" cap="none" normalizeH="0" baseline="0" dirty="0" smtClean="0">
                <a:ln>
                  <a:noFill/>
                </a:ln>
                <a:effectLst/>
                <a:latin typeface="Calibri" pitchFamily="34" charset="0"/>
                <a:ea typeface="Times New Roman" pitchFamily="18" charset="0"/>
                <a:cs typeface="Times New Roman" pitchFamily="18" charset="0"/>
              </a:rPr>
              <a:t>Bancos entre otros.</a:t>
            </a:r>
            <a:endParaRPr kumimoji="0" lang="es-CO" altLang="es-CO"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2400" b="1" i="1" u="sng" strike="noStrike" cap="none" normalizeH="0" baseline="0" dirty="0" smtClean="0">
                <a:ln>
                  <a:noFill/>
                </a:ln>
                <a:effectLst/>
                <a:latin typeface="Courier New" pitchFamily="49" charset="0"/>
                <a:ea typeface="Times New Roman" pitchFamily="18" charset="0"/>
                <a:cs typeface="Courier New" pitchFamily="49" charset="0"/>
              </a:rPr>
              <a:t/>
            </a:r>
            <a:br>
              <a:rPr kumimoji="0" lang="es-CO" altLang="es-CO" sz="2400" b="1" i="1" u="sng" strike="noStrike" cap="none" normalizeH="0" baseline="0" dirty="0" smtClean="0">
                <a:ln>
                  <a:noFill/>
                </a:ln>
                <a:effectLst/>
                <a:latin typeface="Courier New" pitchFamily="49" charset="0"/>
                <a:ea typeface="Times New Roman" pitchFamily="18" charset="0"/>
                <a:cs typeface="Courier New" pitchFamily="49" charset="0"/>
              </a:rPr>
            </a:br>
            <a:r>
              <a:rPr kumimoji="0" lang="es-CO" altLang="es-CO" sz="2400" b="1" i="1" strike="noStrike" cap="none" normalizeH="0" baseline="0" dirty="0" smtClean="0">
                <a:ln>
                  <a:noFill/>
                </a:ln>
                <a:effectLst/>
                <a:latin typeface="Courier New" pitchFamily="49" charset="0"/>
                <a:ea typeface="Times New Roman" pitchFamily="18" charset="0"/>
                <a:cs typeface="Courier New" pitchFamily="49" charset="0"/>
              </a:rPr>
              <a:t>Legislaci</a:t>
            </a:r>
            <a:r>
              <a:rPr kumimoji="0" lang="es-CO" altLang="es-CO" sz="2400" b="1" i="1" strike="noStrike" cap="none" normalizeH="0" baseline="0" dirty="0" smtClean="0">
                <a:ln>
                  <a:noFill/>
                </a:ln>
                <a:effectLst/>
                <a:latin typeface="Calibri"/>
                <a:ea typeface="Times New Roman" pitchFamily="18" charset="0"/>
                <a:cs typeface="Courier New" pitchFamily="49" charset="0"/>
              </a:rPr>
              <a:t>ó</a:t>
            </a:r>
            <a:r>
              <a:rPr kumimoji="0" lang="es-CO" altLang="es-CO" sz="2400" b="1" i="1" strike="noStrike" cap="none" normalizeH="0" baseline="0" dirty="0" smtClean="0">
                <a:ln>
                  <a:noFill/>
                </a:ln>
                <a:effectLst/>
                <a:latin typeface="Courier New" pitchFamily="49" charset="0"/>
                <a:ea typeface="Times New Roman" pitchFamily="18" charset="0"/>
                <a:cs typeface="Courier New" pitchFamily="49" charset="0"/>
              </a:rPr>
              <a:t>n vigente relacionada con los</a:t>
            </a:r>
            <a:r>
              <a:rPr kumimoji="0" lang="es-CO" altLang="es-CO" sz="2400" b="1" i="1" strike="noStrike" cap="none" normalizeH="0" baseline="0" dirty="0" smtClean="0">
                <a:ln>
                  <a:noFill/>
                </a:ln>
                <a:effectLst/>
                <a:latin typeface="Calibri"/>
                <a:ea typeface="Times New Roman" pitchFamily="18" charset="0"/>
                <a:cs typeface="Courier New" pitchFamily="49" charset="0"/>
              </a:rPr>
              <a:t> </a:t>
            </a:r>
            <a:r>
              <a:rPr kumimoji="0" lang="es-CO" altLang="es-CO" sz="2400" b="1" i="1" strike="noStrike" cap="none" normalizeH="0" baseline="0" dirty="0" smtClean="0">
                <a:ln>
                  <a:noFill/>
                </a:ln>
                <a:effectLst/>
                <a:latin typeface="Courier New" pitchFamily="49" charset="0"/>
                <a:ea typeface="Times New Roman" pitchFamily="18" charset="0"/>
                <a:cs typeface="Courier New" pitchFamily="49" charset="0"/>
              </a:rPr>
              <a:t/>
            </a:r>
            <a:br>
              <a:rPr kumimoji="0" lang="es-CO" altLang="es-CO" sz="2400" b="1" i="1" strike="noStrike" cap="none" normalizeH="0" baseline="0" dirty="0" smtClean="0">
                <a:ln>
                  <a:noFill/>
                </a:ln>
                <a:effectLst/>
                <a:latin typeface="Courier New" pitchFamily="49" charset="0"/>
                <a:ea typeface="Times New Roman" pitchFamily="18" charset="0"/>
                <a:cs typeface="Courier New" pitchFamily="49" charset="0"/>
              </a:rPr>
            </a:br>
            <a:r>
              <a:rPr kumimoji="0" lang="es-CO" altLang="es-CO" sz="2400" b="1" i="1" strike="noStrike" cap="none" normalizeH="0" baseline="0" dirty="0" smtClean="0">
                <a:ln>
                  <a:noFill/>
                </a:ln>
                <a:effectLst/>
                <a:latin typeface="Courier New" pitchFamily="49" charset="0"/>
                <a:ea typeface="Times New Roman" pitchFamily="18" charset="0"/>
                <a:cs typeface="Courier New" pitchFamily="49" charset="0"/>
              </a:rPr>
              <a:t/>
            </a:r>
            <a:br>
              <a:rPr kumimoji="0" lang="es-CO" altLang="es-CO" sz="2400" b="1" i="1" strike="noStrike" cap="none" normalizeH="0" baseline="0" dirty="0" smtClean="0">
                <a:ln>
                  <a:noFill/>
                </a:ln>
                <a:effectLst/>
                <a:latin typeface="Courier New" pitchFamily="49" charset="0"/>
                <a:ea typeface="Times New Roman" pitchFamily="18" charset="0"/>
                <a:cs typeface="Courier New" pitchFamily="49" charset="0"/>
              </a:rPr>
            </a:br>
            <a:r>
              <a:rPr kumimoji="0" lang="es-CO" altLang="es-CO" sz="2400" b="1" i="1" strike="noStrike" cap="none" normalizeH="0" baseline="0" dirty="0" smtClean="0">
                <a:ln>
                  <a:noFill/>
                </a:ln>
                <a:effectLst/>
                <a:latin typeface="Courier New" pitchFamily="49" charset="0"/>
                <a:ea typeface="Times New Roman" pitchFamily="18" charset="0"/>
                <a:cs typeface="Courier New" pitchFamily="49" charset="0"/>
              </a:rPr>
              <a:t>libros de comercio:</a:t>
            </a:r>
            <a:endParaRPr kumimoji="0" lang="es-CO" altLang="es-CO" sz="2400" b="0" i="0"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Imagen 7" descr="https://sites.google.com/site/266tecnologiadegestion/_/rsrc/1290989980359/home/registros-contables/libros-contabilidad.jpg?height=137&amp;width=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861049"/>
            <a:ext cx="2232248" cy="216023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a:hlinkClick r:id="rId3" action="ppaction://hlinksldjump"/>
          </p:cNvPr>
          <p:cNvSpPr/>
          <p:nvPr/>
        </p:nvSpPr>
        <p:spPr>
          <a:xfrm>
            <a:off x="7452320" y="6165304"/>
            <a:ext cx="1418978" cy="46166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400" b="1" cap="none" spc="0" dirty="0" smtClean="0">
                <a:ln w="50800"/>
                <a:solidFill>
                  <a:srgbClr val="FF0000"/>
                </a:solidFill>
                <a:effectLst/>
                <a:hlinkClick r:id="rId3" action="ppaction://hlinksldjump"/>
              </a:rPr>
              <a:t>regresar</a:t>
            </a:r>
            <a:endParaRPr lang="es-ES" sz="2400" b="1" cap="none" spc="0" dirty="0">
              <a:ln w="50800"/>
              <a:solidFill>
                <a:srgbClr val="FF0000"/>
              </a:solidFill>
              <a:effectLst/>
            </a:endParaRPr>
          </a:p>
        </p:txBody>
      </p:sp>
    </p:spTree>
    <p:extLst>
      <p:ext uri="{BB962C8B-B14F-4D97-AF65-F5344CB8AC3E}">
        <p14:creationId xmlns:p14="http://schemas.microsoft.com/office/powerpoint/2010/main" val="1355453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91510" y="260648"/>
            <a:ext cx="7582525" cy="1200329"/>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cap="none" spc="0" dirty="0" smtClean="0">
                <a:ln w="50800"/>
                <a:solidFill>
                  <a:schemeClr val="bg1"/>
                </a:solidFill>
                <a:effectLst/>
                <a:latin typeface="Batang" panose="02030600000101010101" pitchFamily="18" charset="-127"/>
                <a:ea typeface="Batang" panose="02030600000101010101" pitchFamily="18" charset="-127"/>
              </a:rPr>
              <a:t>RUTA OPERATIVA DE GESTION </a:t>
            </a:r>
          </a:p>
          <a:p>
            <a:pPr algn="ctr"/>
            <a:r>
              <a:rPr lang="es-ES" sz="3600" b="1" cap="none" spc="0" dirty="0" smtClean="0">
                <a:ln w="50800"/>
                <a:solidFill>
                  <a:schemeClr val="bg1"/>
                </a:solidFill>
                <a:effectLst/>
                <a:latin typeface="Batang" panose="02030600000101010101" pitchFamily="18" charset="-127"/>
                <a:ea typeface="Batang" panose="02030600000101010101" pitchFamily="18" charset="-127"/>
              </a:rPr>
              <a:t>CONTABLE</a:t>
            </a:r>
            <a:endParaRPr lang="es-ES" sz="3600" b="1" cap="none" spc="0" dirty="0">
              <a:ln w="50800"/>
              <a:solidFill>
                <a:schemeClr val="bg1"/>
              </a:solidFill>
              <a:effectLst/>
              <a:latin typeface="Batang" panose="02030600000101010101" pitchFamily="18" charset="-127"/>
              <a:ea typeface="Batang" panose="02030600000101010101" pitchFamily="18" charset="-127"/>
            </a:endParaRPr>
          </a:p>
        </p:txBody>
      </p:sp>
      <p:sp>
        <p:nvSpPr>
          <p:cNvPr id="3" name="2 Rectángulo"/>
          <p:cNvSpPr/>
          <p:nvPr/>
        </p:nvSpPr>
        <p:spPr>
          <a:xfrm>
            <a:off x="487582" y="2070170"/>
            <a:ext cx="4564648" cy="523220"/>
          </a:xfrm>
          <a:prstGeom prst="rect">
            <a:avLst/>
          </a:prstGeom>
          <a:noFill/>
        </p:spPr>
        <p:txBody>
          <a:bodyPr wrap="none" lIns="91440" tIns="45720" rIns="91440" bIns="45720">
            <a:spAutoFit/>
          </a:bodyPr>
          <a:lstStyle/>
          <a:p>
            <a:pPr algn="ctr"/>
            <a:r>
              <a:rPr lang="es-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REGISTROS CONTABLE</a:t>
            </a:r>
            <a:endParaRPr lang="es-E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4 Rectángulo"/>
          <p:cNvSpPr/>
          <p:nvPr/>
        </p:nvSpPr>
        <p:spPr>
          <a:xfrm>
            <a:off x="190315" y="2593390"/>
            <a:ext cx="4273414" cy="523220"/>
          </a:xfrm>
          <a:prstGeom prst="rect">
            <a:avLst/>
          </a:prstGeom>
          <a:noFill/>
        </p:spPr>
        <p:txBody>
          <a:bodyPr wrap="none" lIns="91440" tIns="45720" rIns="91440" bIns="45720">
            <a:spAutoFit/>
          </a:bodyPr>
          <a:lstStyle/>
          <a:p>
            <a:pPr algn="ctr"/>
            <a:r>
              <a:rPr lang="es-E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 FACTURA DE VENTA</a:t>
            </a:r>
            <a:endParaRPr lang="es-E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5 Rectángulo"/>
          <p:cNvSpPr/>
          <p:nvPr/>
        </p:nvSpPr>
        <p:spPr>
          <a:xfrm>
            <a:off x="-375656" y="3116610"/>
            <a:ext cx="6291124" cy="523220"/>
          </a:xfrm>
          <a:prstGeom prst="rect">
            <a:avLst/>
          </a:prstGeom>
          <a:noFill/>
        </p:spPr>
        <p:txBody>
          <a:bodyPr wrap="square" lIns="91440" tIns="45720" rIns="91440" bIns="45720">
            <a:spAutoFit/>
          </a:bodyPr>
          <a:lstStyle/>
          <a:p>
            <a:pPr algn="ctr"/>
            <a:r>
              <a:rPr lang="es-E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 </a:t>
            </a:r>
            <a:r>
              <a:rPr lang="es-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NOTA DEBITO Y CREDITO</a:t>
            </a:r>
            <a:endParaRPr lang="es-E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6 Rectángulo"/>
          <p:cNvSpPr/>
          <p:nvPr/>
        </p:nvSpPr>
        <p:spPr>
          <a:xfrm>
            <a:off x="141134" y="3639830"/>
            <a:ext cx="4371774" cy="523220"/>
          </a:xfrm>
          <a:prstGeom prst="rect">
            <a:avLst/>
          </a:prstGeom>
          <a:noFill/>
        </p:spPr>
        <p:txBody>
          <a:bodyPr wrap="none" lIns="91440" tIns="45720" rIns="91440" bIns="45720">
            <a:spAutoFit/>
          </a:bodyPr>
          <a:lstStyle/>
          <a:p>
            <a:pPr algn="ctr"/>
            <a:r>
              <a:rPr lang="es-E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 CUENTA  DE COBRO </a:t>
            </a:r>
            <a:endParaRPr lang="es-E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7 Rectángulo"/>
          <p:cNvSpPr/>
          <p:nvPr/>
        </p:nvSpPr>
        <p:spPr>
          <a:xfrm>
            <a:off x="-166800" y="4177913"/>
            <a:ext cx="5729454" cy="523220"/>
          </a:xfrm>
          <a:prstGeom prst="rect">
            <a:avLst/>
          </a:prstGeom>
          <a:noFill/>
        </p:spPr>
        <p:txBody>
          <a:bodyPr wrap="none" lIns="91440" tIns="45720" rIns="91440" bIns="45720">
            <a:spAutoFit/>
          </a:bodyPr>
          <a:lstStyle/>
          <a:p>
            <a:pPr algn="ctr"/>
            <a:r>
              <a:rPr lang="es-E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 CONCILIACION BANCARIA</a:t>
            </a:r>
            <a:endParaRPr lang="es-E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8 Rectángulo"/>
          <p:cNvSpPr/>
          <p:nvPr/>
        </p:nvSpPr>
        <p:spPr>
          <a:xfrm>
            <a:off x="301145" y="4701133"/>
            <a:ext cx="5242717" cy="523220"/>
          </a:xfrm>
          <a:prstGeom prst="rect">
            <a:avLst/>
          </a:prstGeom>
          <a:noFill/>
        </p:spPr>
        <p:txBody>
          <a:bodyPr wrap="none" lIns="91440" tIns="45720" rIns="91440" bIns="45720">
            <a:spAutoFit/>
          </a:bodyPr>
          <a:lstStyle/>
          <a:p>
            <a:pPr algn="ctr"/>
            <a:r>
              <a:rPr lang="es-E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 </a:t>
            </a:r>
            <a:r>
              <a:rPr lang="es-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MANEJO DE INVENTARIOS</a:t>
            </a:r>
            <a:endParaRPr lang="es-E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9 Rectángulo"/>
          <p:cNvSpPr/>
          <p:nvPr/>
        </p:nvSpPr>
        <p:spPr>
          <a:xfrm>
            <a:off x="219079" y="5224353"/>
            <a:ext cx="4484497" cy="523220"/>
          </a:xfrm>
          <a:prstGeom prst="rect">
            <a:avLst/>
          </a:prstGeom>
          <a:noFill/>
        </p:spPr>
        <p:txBody>
          <a:bodyPr wrap="none" lIns="91440" tIns="45720" rIns="91440" bIns="45720">
            <a:spAutoFit/>
          </a:bodyPr>
          <a:lstStyle/>
          <a:p>
            <a:pPr algn="ctr"/>
            <a:r>
              <a:rPr lang="es-E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 ESTADO FINANCIERO</a:t>
            </a:r>
            <a:endParaRPr lang="es-E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85281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5" y="-37077"/>
            <a:ext cx="9140908" cy="6873164"/>
          </a:xfrm>
          <a:prstGeom prst="rect">
            <a:avLst/>
          </a:prstGeom>
        </p:spPr>
      </p:pic>
      <p:sp>
        <p:nvSpPr>
          <p:cNvPr id="3" name="2 CuadroTexto"/>
          <p:cNvSpPr txBox="1"/>
          <p:nvPr/>
        </p:nvSpPr>
        <p:spPr>
          <a:xfrm>
            <a:off x="1547664" y="6226833"/>
            <a:ext cx="6768752" cy="646331"/>
          </a:xfrm>
          <a:prstGeom prst="rect">
            <a:avLst/>
          </a:prstGeom>
          <a:noFill/>
        </p:spPr>
        <p:txBody>
          <a:bodyPr wrap="square" rtlCol="0">
            <a:spAutoFit/>
          </a:bodyPr>
          <a:lstStyle/>
          <a:p>
            <a:r>
              <a:rPr lang="es-CO" sz="3600" dirty="0" smtClean="0">
                <a:solidFill>
                  <a:srgbClr val="00B0F0"/>
                </a:solidFill>
              </a:rPr>
              <a:t>RESPUESTA INCORRECTA</a:t>
            </a:r>
            <a:endParaRPr lang="es-CO" sz="3600" dirty="0">
              <a:solidFill>
                <a:srgbClr val="00B0F0"/>
              </a:solidFill>
            </a:endParaRPr>
          </a:p>
        </p:txBody>
      </p:sp>
      <p:sp>
        <p:nvSpPr>
          <p:cNvPr id="5" name="4 Rectángulo"/>
          <p:cNvSpPr/>
          <p:nvPr/>
        </p:nvSpPr>
        <p:spPr>
          <a:xfrm>
            <a:off x="7596336" y="23432"/>
            <a:ext cx="1418978" cy="46166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400" b="1" cap="none" spc="0" dirty="0" smtClean="0">
                <a:ln w="50800"/>
                <a:solidFill>
                  <a:srgbClr val="FF0000"/>
                </a:solidFill>
                <a:effectLst/>
                <a:hlinkClick r:id="rId3" action="ppaction://hlinksldjump"/>
              </a:rPr>
              <a:t>regresar</a:t>
            </a:r>
            <a:endParaRPr lang="es-ES" sz="2400" b="1" cap="none" spc="0" dirty="0">
              <a:ln w="50800"/>
              <a:solidFill>
                <a:srgbClr val="FF0000"/>
              </a:solidFill>
              <a:effectLst/>
            </a:endParaRPr>
          </a:p>
        </p:txBody>
      </p:sp>
    </p:spTree>
    <p:extLst>
      <p:ext uri="{BB962C8B-B14F-4D97-AF65-F5344CB8AC3E}">
        <p14:creationId xmlns:p14="http://schemas.microsoft.com/office/powerpoint/2010/main" val="68271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 y="1635"/>
            <a:ext cx="9138708" cy="6864521"/>
          </a:xfrm>
          <a:prstGeom prst="rect">
            <a:avLst/>
          </a:prstGeom>
        </p:spPr>
      </p:pic>
      <p:sp>
        <p:nvSpPr>
          <p:cNvPr id="3" name="2 CuadroTexto"/>
          <p:cNvSpPr txBox="1"/>
          <p:nvPr/>
        </p:nvSpPr>
        <p:spPr>
          <a:xfrm>
            <a:off x="2627784" y="6334780"/>
            <a:ext cx="5040560" cy="523220"/>
          </a:xfrm>
          <a:prstGeom prst="rect">
            <a:avLst/>
          </a:prstGeom>
          <a:noFill/>
        </p:spPr>
        <p:txBody>
          <a:bodyPr wrap="square" rtlCol="0">
            <a:spAutoFit/>
          </a:bodyPr>
          <a:lstStyle/>
          <a:p>
            <a:r>
              <a:rPr lang="es-CO" sz="2800" dirty="0" smtClean="0">
                <a:solidFill>
                  <a:srgbClr val="00B0F0"/>
                </a:solidFill>
              </a:rPr>
              <a:t>CORRECTO</a:t>
            </a:r>
            <a:endParaRPr lang="es-CO" sz="2800" dirty="0">
              <a:solidFill>
                <a:srgbClr val="00B0F0"/>
              </a:solidFill>
            </a:endParaRPr>
          </a:p>
        </p:txBody>
      </p:sp>
      <p:sp>
        <p:nvSpPr>
          <p:cNvPr id="5" name="4 Rectángulo"/>
          <p:cNvSpPr/>
          <p:nvPr/>
        </p:nvSpPr>
        <p:spPr>
          <a:xfrm>
            <a:off x="7596336" y="23432"/>
            <a:ext cx="1418978" cy="46166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400" b="1" cap="none" spc="0" dirty="0" smtClean="0">
                <a:ln w="50800"/>
                <a:solidFill>
                  <a:srgbClr val="FF0000"/>
                </a:solidFill>
                <a:effectLst/>
                <a:hlinkClick r:id="rId3" action="ppaction://hlinksldjump"/>
              </a:rPr>
              <a:t>regresar</a:t>
            </a:r>
            <a:endParaRPr lang="es-ES" sz="2400" b="1" cap="none" spc="0" dirty="0">
              <a:ln w="50800"/>
              <a:solidFill>
                <a:srgbClr val="FF0000"/>
              </a:solidFill>
              <a:effectLst/>
            </a:endParaRPr>
          </a:p>
        </p:txBody>
      </p:sp>
    </p:spTree>
    <p:extLst>
      <p:ext uri="{BB962C8B-B14F-4D97-AF65-F5344CB8AC3E}">
        <p14:creationId xmlns:p14="http://schemas.microsoft.com/office/powerpoint/2010/main" val="1278453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28"/>
            <a:ext cx="9144000" cy="6856187"/>
          </a:xfrm>
          <a:prstGeom prst="rect">
            <a:avLst/>
          </a:prstGeom>
        </p:spPr>
      </p:pic>
      <p:sp>
        <p:nvSpPr>
          <p:cNvPr id="3" name="2 CuadroTexto"/>
          <p:cNvSpPr txBox="1"/>
          <p:nvPr/>
        </p:nvSpPr>
        <p:spPr>
          <a:xfrm>
            <a:off x="4139952" y="6043558"/>
            <a:ext cx="3960440" cy="369332"/>
          </a:xfrm>
          <a:prstGeom prst="rect">
            <a:avLst/>
          </a:prstGeom>
          <a:noFill/>
        </p:spPr>
        <p:txBody>
          <a:bodyPr wrap="square" rtlCol="0">
            <a:spAutoFit/>
          </a:bodyPr>
          <a:lstStyle/>
          <a:p>
            <a:r>
              <a:rPr lang="es-CO" dirty="0" smtClean="0">
                <a:solidFill>
                  <a:srgbClr val="00B0F0"/>
                </a:solidFill>
              </a:rPr>
              <a:t>BIEN HECHO</a:t>
            </a:r>
            <a:endParaRPr lang="es-CO" dirty="0">
              <a:solidFill>
                <a:srgbClr val="00B0F0"/>
              </a:solidFill>
            </a:endParaRPr>
          </a:p>
        </p:txBody>
      </p:sp>
      <p:sp>
        <p:nvSpPr>
          <p:cNvPr id="6" name="5 Rectángulo"/>
          <p:cNvSpPr/>
          <p:nvPr/>
        </p:nvSpPr>
        <p:spPr>
          <a:xfrm>
            <a:off x="7596336" y="23432"/>
            <a:ext cx="1418978" cy="46166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400" b="1" cap="none" spc="0" dirty="0" smtClean="0">
                <a:ln w="50800"/>
                <a:solidFill>
                  <a:srgbClr val="FF0000"/>
                </a:solidFill>
                <a:effectLst/>
                <a:hlinkClick r:id="rId3" action="ppaction://hlinksldjump"/>
              </a:rPr>
              <a:t>regresar</a:t>
            </a:r>
            <a:endParaRPr lang="es-ES" sz="2400" b="1" cap="none" spc="0" dirty="0">
              <a:ln w="50800"/>
              <a:solidFill>
                <a:srgbClr val="FF0000"/>
              </a:solidFill>
              <a:effectLst/>
            </a:endParaRPr>
          </a:p>
        </p:txBody>
      </p:sp>
    </p:spTree>
    <p:extLst>
      <p:ext uri="{BB962C8B-B14F-4D97-AF65-F5344CB8AC3E}">
        <p14:creationId xmlns:p14="http://schemas.microsoft.com/office/powerpoint/2010/main" val="1787484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3" y="2882"/>
            <a:ext cx="9143466" cy="6875721"/>
          </a:xfrm>
          <a:prstGeom prst="rect">
            <a:avLst/>
          </a:prstGeom>
        </p:spPr>
      </p:pic>
      <p:sp>
        <p:nvSpPr>
          <p:cNvPr id="3" name="2 CuadroTexto"/>
          <p:cNvSpPr txBox="1"/>
          <p:nvPr/>
        </p:nvSpPr>
        <p:spPr>
          <a:xfrm>
            <a:off x="3858281" y="6309320"/>
            <a:ext cx="3528392" cy="369332"/>
          </a:xfrm>
          <a:prstGeom prst="rect">
            <a:avLst/>
          </a:prstGeom>
          <a:noFill/>
        </p:spPr>
        <p:txBody>
          <a:bodyPr wrap="square" rtlCol="0">
            <a:spAutoFit/>
          </a:bodyPr>
          <a:lstStyle/>
          <a:p>
            <a:r>
              <a:rPr lang="es-CO" dirty="0" smtClean="0">
                <a:solidFill>
                  <a:srgbClr val="00B0F0"/>
                </a:solidFill>
              </a:rPr>
              <a:t>INCORRECTO </a:t>
            </a:r>
            <a:endParaRPr lang="es-CO" dirty="0">
              <a:solidFill>
                <a:srgbClr val="00B0F0"/>
              </a:solidFill>
            </a:endParaRPr>
          </a:p>
        </p:txBody>
      </p:sp>
      <p:sp>
        <p:nvSpPr>
          <p:cNvPr id="4" name="3 CuadroTexto"/>
          <p:cNvSpPr txBox="1"/>
          <p:nvPr/>
        </p:nvSpPr>
        <p:spPr>
          <a:xfrm>
            <a:off x="1151620" y="299623"/>
            <a:ext cx="1512168" cy="923330"/>
          </a:xfrm>
          <a:prstGeom prst="rect">
            <a:avLst/>
          </a:prstGeom>
          <a:noFill/>
        </p:spPr>
        <p:txBody>
          <a:bodyPr wrap="square" rtlCol="0">
            <a:spAutoFit/>
          </a:bodyPr>
          <a:lstStyle/>
          <a:p>
            <a:r>
              <a:rPr lang="es-CO" dirty="0" smtClean="0">
                <a:solidFill>
                  <a:srgbClr val="00B0F0"/>
                </a:solidFill>
              </a:rPr>
              <a:t>PUEDES HACERLO MEJOR</a:t>
            </a:r>
            <a:endParaRPr lang="es-CO" dirty="0">
              <a:solidFill>
                <a:srgbClr val="00B0F0"/>
              </a:solidFill>
            </a:endParaRPr>
          </a:p>
        </p:txBody>
      </p:sp>
      <p:sp>
        <p:nvSpPr>
          <p:cNvPr id="6" name="5 Rectángulo"/>
          <p:cNvSpPr/>
          <p:nvPr/>
        </p:nvSpPr>
        <p:spPr>
          <a:xfrm>
            <a:off x="7596336" y="23432"/>
            <a:ext cx="1418978" cy="46166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400" b="1" cap="none" spc="0" dirty="0" smtClean="0">
                <a:ln w="50800"/>
                <a:solidFill>
                  <a:srgbClr val="FF0000"/>
                </a:solidFill>
                <a:effectLst/>
                <a:hlinkClick r:id="rId3" action="ppaction://hlinksldjump"/>
              </a:rPr>
              <a:t>regresar</a:t>
            </a:r>
            <a:endParaRPr lang="es-ES" sz="2400" b="1" cap="none" spc="0" dirty="0">
              <a:ln w="50800"/>
              <a:solidFill>
                <a:srgbClr val="FF0000"/>
              </a:solidFill>
              <a:effectLst/>
            </a:endParaRPr>
          </a:p>
        </p:txBody>
      </p:sp>
    </p:spTree>
    <p:extLst>
      <p:ext uri="{BB962C8B-B14F-4D97-AF65-F5344CB8AC3E}">
        <p14:creationId xmlns:p14="http://schemas.microsoft.com/office/powerpoint/2010/main" val="3722191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6592" cy="6858000"/>
          </a:xfrm>
          <a:prstGeom prst="rect">
            <a:avLst/>
          </a:prstGeom>
        </p:spPr>
      </p:pic>
      <p:sp>
        <p:nvSpPr>
          <p:cNvPr id="3" name="2 CuadroTexto"/>
          <p:cNvSpPr txBox="1"/>
          <p:nvPr/>
        </p:nvSpPr>
        <p:spPr>
          <a:xfrm>
            <a:off x="4716016" y="1556792"/>
            <a:ext cx="3312368" cy="461665"/>
          </a:xfrm>
          <a:prstGeom prst="rect">
            <a:avLst/>
          </a:prstGeom>
          <a:noFill/>
        </p:spPr>
        <p:txBody>
          <a:bodyPr wrap="square" rtlCol="0">
            <a:spAutoFit/>
          </a:bodyPr>
          <a:lstStyle/>
          <a:p>
            <a:r>
              <a:rPr lang="es-CO" sz="2400" dirty="0" smtClean="0">
                <a:solidFill>
                  <a:srgbClr val="00B0F0"/>
                </a:solidFill>
              </a:rPr>
              <a:t>YA TE PARECES AMI </a:t>
            </a:r>
            <a:endParaRPr lang="es-CO" sz="2400" dirty="0">
              <a:solidFill>
                <a:srgbClr val="00B0F0"/>
              </a:solidFill>
            </a:endParaRPr>
          </a:p>
        </p:txBody>
      </p:sp>
      <p:sp>
        <p:nvSpPr>
          <p:cNvPr id="4" name="3 CuadroTexto"/>
          <p:cNvSpPr txBox="1"/>
          <p:nvPr/>
        </p:nvSpPr>
        <p:spPr>
          <a:xfrm>
            <a:off x="3419679" y="6433434"/>
            <a:ext cx="5760640" cy="461665"/>
          </a:xfrm>
          <a:prstGeom prst="rect">
            <a:avLst/>
          </a:prstGeom>
          <a:noFill/>
        </p:spPr>
        <p:txBody>
          <a:bodyPr wrap="square" rtlCol="0">
            <a:spAutoFit/>
          </a:bodyPr>
          <a:lstStyle/>
          <a:p>
            <a:r>
              <a:rPr lang="es-CO" sz="2400" dirty="0" smtClean="0">
                <a:solidFill>
                  <a:srgbClr val="00B0F0"/>
                </a:solidFill>
              </a:rPr>
              <a:t>INCORRECTO</a:t>
            </a:r>
            <a:endParaRPr lang="es-CO" sz="2400" dirty="0">
              <a:solidFill>
                <a:srgbClr val="00B0F0"/>
              </a:solidFill>
            </a:endParaRPr>
          </a:p>
        </p:txBody>
      </p:sp>
      <p:sp>
        <p:nvSpPr>
          <p:cNvPr id="6" name="5 Rectángulo"/>
          <p:cNvSpPr/>
          <p:nvPr/>
        </p:nvSpPr>
        <p:spPr>
          <a:xfrm>
            <a:off x="7596336" y="23432"/>
            <a:ext cx="1418978" cy="46166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400" b="1" cap="none" spc="0" dirty="0" smtClean="0">
                <a:ln w="50800"/>
                <a:solidFill>
                  <a:srgbClr val="FF0000"/>
                </a:solidFill>
                <a:effectLst/>
                <a:hlinkClick r:id="rId3" action="ppaction://hlinksldjump"/>
              </a:rPr>
              <a:t>regresar</a:t>
            </a:r>
            <a:endParaRPr lang="es-ES" sz="2400" b="1" cap="none" spc="0" dirty="0">
              <a:ln w="50800"/>
              <a:solidFill>
                <a:srgbClr val="FF0000"/>
              </a:solidFill>
              <a:effectLst/>
            </a:endParaRPr>
          </a:p>
        </p:txBody>
      </p:sp>
    </p:spTree>
    <p:extLst>
      <p:ext uri="{BB962C8B-B14F-4D97-AF65-F5344CB8AC3E}">
        <p14:creationId xmlns:p14="http://schemas.microsoft.com/office/powerpoint/2010/main" val="3622151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45458" y="260648"/>
            <a:ext cx="4253087"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000" b="1" cap="all" dirty="0" smtClean="0">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gency FB" panose="020B0503020202020204" pitchFamily="34" charset="0"/>
              </a:rPr>
              <a:t>REGISTROS CONTABLES</a:t>
            </a:r>
            <a:endParaRPr lang="es-ES" sz="4000" b="1" cap="all" dirty="0">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gency FB" panose="020B0503020202020204" pitchFamily="34" charset="0"/>
            </a:endParaRPr>
          </a:p>
        </p:txBody>
      </p:sp>
      <p:sp>
        <p:nvSpPr>
          <p:cNvPr id="3" name="2 CuadroTexto"/>
          <p:cNvSpPr txBox="1"/>
          <p:nvPr/>
        </p:nvSpPr>
        <p:spPr>
          <a:xfrm>
            <a:off x="251520" y="1340768"/>
            <a:ext cx="8424936" cy="2585323"/>
          </a:xfrm>
          <a:prstGeom prst="rect">
            <a:avLst/>
          </a:prstGeom>
          <a:noFill/>
        </p:spPr>
        <p:txBody>
          <a:bodyPr wrap="square" rtlCol="0">
            <a:spAutoFit/>
          </a:bodyPr>
          <a:lstStyle/>
          <a:p>
            <a:r>
              <a:rPr lang="es-CO" dirty="0"/>
              <a:t>El registro contable es el elemento físico en el cual se conservan los datos relacionados con las operaciones de la empresa. Los registros contables son denominados </a:t>
            </a:r>
            <a:r>
              <a:rPr lang="es-CO" b="1" i="1" dirty="0"/>
              <a:t>“libros de comercio”</a:t>
            </a:r>
            <a:r>
              <a:rPr lang="es-CO" dirty="0"/>
              <a:t> y el Código de Comercio se refiere a ellos con esta última denominación.</a:t>
            </a:r>
          </a:p>
          <a:p>
            <a:r>
              <a:rPr lang="es-CO" dirty="0"/>
              <a:t>Si bien el Código exige la presentación de libros de comercio encuadernados, en la práctica,  el uso de las computadoras dio paso a los libros de hojas movibles. A su vez el aumento de las operaciones para registrar dio lugar a la microfilmación de las registraciones.</a:t>
            </a:r>
          </a:p>
          <a:p>
            <a:endParaRPr lang="es-CO" dirty="0"/>
          </a:p>
        </p:txBody>
      </p:sp>
      <p:sp>
        <p:nvSpPr>
          <p:cNvPr id="4" name="3 Rectángulo"/>
          <p:cNvSpPr/>
          <p:nvPr/>
        </p:nvSpPr>
        <p:spPr>
          <a:xfrm>
            <a:off x="285412" y="3664481"/>
            <a:ext cx="5402441"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CO" sz="2800" b="1" dirty="0">
                <a:ln>
                  <a:solidFill>
                    <a:srgbClr val="00B0F0"/>
                  </a:solidFill>
                </a:ln>
                <a:solidFill>
                  <a:srgbClr val="00B0F0"/>
                </a:solidFill>
              </a:rPr>
              <a:t>Clases de registros </a:t>
            </a:r>
            <a:r>
              <a:rPr lang="es-CO" sz="2800" b="1" dirty="0" smtClean="0">
                <a:ln>
                  <a:solidFill>
                    <a:srgbClr val="00B0F0"/>
                  </a:solidFill>
                </a:ln>
                <a:solidFill>
                  <a:srgbClr val="00B0F0"/>
                </a:solidFill>
              </a:rPr>
              <a:t>contables</a:t>
            </a:r>
            <a:endParaRPr lang="es-CO" sz="2800" dirty="0">
              <a:ln>
                <a:solidFill>
                  <a:srgbClr val="00B0F0"/>
                </a:solidFill>
              </a:ln>
              <a:solidFill>
                <a:srgbClr val="00B0F0"/>
              </a:solidFill>
            </a:endParaRPr>
          </a:p>
        </p:txBody>
      </p:sp>
      <p:sp>
        <p:nvSpPr>
          <p:cNvPr id="5" name="4 CuadroTexto">
            <a:hlinkClick r:id="rId2" action="ppaction://hlinksldjump"/>
          </p:cNvPr>
          <p:cNvSpPr txBox="1"/>
          <p:nvPr/>
        </p:nvSpPr>
        <p:spPr>
          <a:xfrm>
            <a:off x="467543" y="4590466"/>
            <a:ext cx="7352495" cy="646331"/>
          </a:xfrm>
          <a:prstGeom prst="rect">
            <a:avLst/>
          </a:prstGeom>
          <a:noFill/>
        </p:spPr>
        <p:txBody>
          <a:bodyPr wrap="square" rtlCol="0">
            <a:spAutoFit/>
          </a:bodyPr>
          <a:lstStyle/>
          <a:p>
            <a:r>
              <a:rPr lang="es-CO" b="1" dirty="0" smtClean="0">
                <a:solidFill>
                  <a:schemeClr val="bg1"/>
                </a:solidFill>
              </a:rPr>
              <a:t>REGISTROS OBLIGATORIOS </a:t>
            </a:r>
          </a:p>
          <a:p>
            <a:endParaRPr lang="es-CO" b="1" dirty="0" smtClean="0"/>
          </a:p>
        </p:txBody>
      </p:sp>
      <p:sp>
        <p:nvSpPr>
          <p:cNvPr id="6" name="5 CuadroTexto">
            <a:hlinkClick r:id="rId3" action="ppaction://hlinksldjump"/>
          </p:cNvPr>
          <p:cNvSpPr txBox="1"/>
          <p:nvPr/>
        </p:nvSpPr>
        <p:spPr>
          <a:xfrm>
            <a:off x="467543" y="5236797"/>
            <a:ext cx="3816425" cy="646331"/>
          </a:xfrm>
          <a:prstGeom prst="rect">
            <a:avLst/>
          </a:prstGeom>
          <a:noFill/>
        </p:spPr>
        <p:txBody>
          <a:bodyPr wrap="square" rtlCol="0">
            <a:spAutoFit/>
          </a:bodyPr>
          <a:lstStyle/>
          <a:p>
            <a:r>
              <a:rPr lang="es-CO" b="1" dirty="0" smtClean="0">
                <a:solidFill>
                  <a:schemeClr val="bg1"/>
                </a:solidFill>
              </a:rPr>
              <a:t>REGISTROS NO OBLIGATORIOS</a:t>
            </a:r>
            <a:endParaRPr lang="es-CO" dirty="0" smtClean="0">
              <a:solidFill>
                <a:schemeClr val="bg1"/>
              </a:solidFill>
            </a:endParaRPr>
          </a:p>
          <a:p>
            <a:endParaRPr lang="es-CO" dirty="0"/>
          </a:p>
        </p:txBody>
      </p:sp>
      <p:pic>
        <p:nvPicPr>
          <p:cNvPr id="7" name="6 Imagen"/>
          <p:cNvPicPr>
            <a:picLocks noChangeAspect="1"/>
          </p:cNvPicPr>
          <p:nvPr/>
        </p:nvPicPr>
        <p:blipFill>
          <a:blip r:embed="rId4">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tretch>
            <a:fillRect/>
          </a:stretch>
        </p:blipFill>
        <p:spPr>
          <a:xfrm>
            <a:off x="6012160" y="3848183"/>
            <a:ext cx="2587244" cy="2496895"/>
          </a:xfrm>
          <a:prstGeom prst="rect">
            <a:avLst/>
          </a:prstGeom>
        </p:spPr>
      </p:pic>
    </p:spTree>
    <p:extLst>
      <p:ext uri="{BB962C8B-B14F-4D97-AF65-F5344CB8AC3E}">
        <p14:creationId xmlns:p14="http://schemas.microsoft.com/office/powerpoint/2010/main" val="131646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982217" y="116632"/>
            <a:ext cx="3520516"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000" b="1" cap="all" spc="0" dirty="0" smtClean="0">
                <a:ln>
                  <a:solidFill>
                    <a:srgbClr val="00B0F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gency FB" panose="020B0503020202020204" pitchFamily="34" charset="0"/>
              </a:rPr>
              <a:t>Factura de venta</a:t>
            </a:r>
            <a:endParaRPr lang="es-CO" sz="4000" b="1" cap="all" spc="0" dirty="0">
              <a:ln>
                <a:solidFill>
                  <a:srgbClr val="00B0F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gency FB" panose="020B0503020202020204" pitchFamily="34" charset="0"/>
            </a:endParaRPr>
          </a:p>
        </p:txBody>
      </p:sp>
      <p:sp>
        <p:nvSpPr>
          <p:cNvPr id="4" name="3 Rectángulo"/>
          <p:cNvSpPr/>
          <p:nvPr/>
        </p:nvSpPr>
        <p:spPr>
          <a:xfrm>
            <a:off x="251520" y="980728"/>
            <a:ext cx="8568952" cy="5355312"/>
          </a:xfrm>
          <a:prstGeom prst="rect">
            <a:avLst/>
          </a:prstGeom>
        </p:spPr>
        <p:txBody>
          <a:bodyPr wrap="square">
            <a:spAutoFit/>
          </a:bodyPr>
          <a:lstStyle/>
          <a:p>
            <a:pPr algn="just" fontAlgn="base"/>
            <a:r>
              <a:rPr lang="es-CO" dirty="0"/>
              <a:t>Es el documento soporte donde se transfiere los derechos de dominio y propiedad de la mercancía o servicio al cliente, las cuentas que se debitan son: </a:t>
            </a:r>
            <a:r>
              <a:rPr lang="es-CO" i="1" dirty="0"/>
              <a:t>Clientes</a:t>
            </a:r>
            <a:r>
              <a:rPr lang="es-CO" dirty="0"/>
              <a:t>, no importa que las ventas sean en efectivo o crédito porque en ese momento está causando las ventas, el IVA, las retenciones a su favor a título de renta, IVA, e ICA, porque la empresa siempre emitirá una factura con la cual se afecta el sistema, y un recibo de caja que tendrá como registro el efectivo y el abono a clientes cuando se reciba el dinero, porque al momento de hacer el recibo de caja no se van a causar retenciones, IVA, ni a causar las ventas, etc.</a:t>
            </a:r>
          </a:p>
          <a:p>
            <a:pPr algn="just" fontAlgn="base"/>
            <a:r>
              <a:rPr lang="es-CO" i="1" dirty="0"/>
              <a:t>La factura es un titulo valor que el vendedor o prestador del servicio podrá librar y entregar o remitir al comprador o beneficiario del servicio. </a:t>
            </a:r>
            <a:endParaRPr lang="es-CO" dirty="0"/>
          </a:p>
          <a:p>
            <a:pPr algn="just" fontAlgn="base"/>
            <a:r>
              <a:rPr lang="es-CO" i="1" dirty="0"/>
              <a:t>No podrá librarse factura alguna que no corresponda a bienes entregados real y materialmente o a servicios efectivamente prestados en virtud de un contrato verbal o escrito. </a:t>
            </a:r>
            <a:endParaRPr lang="es-CO" dirty="0"/>
          </a:p>
          <a:p>
            <a:pPr algn="just" fontAlgn="base"/>
            <a:r>
              <a:rPr lang="es-CO" i="1" dirty="0"/>
              <a:t>El emisor vendedor o prestador del servicio emitirá un original y dos copias  de la factura. Para todos los efectos legales derivados del carácter de título valor de la factura, el original  firmado por el emisor y el obligado, será título valor negociable por endoso por el emisor y lo deberá conservar el emisor, vendedor o prestador del servicio.  Una de las copias se le entregará al obligado y la otra quedará en poder del emisor, para sus registros contables. </a:t>
            </a:r>
            <a:endParaRPr lang="es-CO" dirty="0"/>
          </a:p>
        </p:txBody>
      </p:sp>
    </p:spTree>
    <p:extLst>
      <p:ext uri="{BB962C8B-B14F-4D97-AF65-F5344CB8AC3E}">
        <p14:creationId xmlns:p14="http://schemas.microsoft.com/office/powerpoint/2010/main" val="3102274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345974"/>
            <a:ext cx="3744416" cy="584775"/>
          </a:xfrm>
          <a:prstGeom prst="rect">
            <a:avLst/>
          </a:prstGeom>
        </p:spPr>
        <p:txBody>
          <a:bodyPr wrap="square">
            <a:spAutoFit/>
          </a:bodyPr>
          <a:lstStyle/>
          <a:p>
            <a:r>
              <a:rPr lang="es-CO" sz="3200" b="1" i="1" dirty="0" smtClean="0">
                <a:solidFill>
                  <a:schemeClr val="bg1"/>
                </a:solidFill>
              </a:rPr>
              <a:t>∙Parágrafo</a:t>
            </a:r>
            <a:endParaRPr lang="es-CO" sz="3200" dirty="0">
              <a:solidFill>
                <a:schemeClr val="bg1"/>
              </a:solidFill>
            </a:endParaRPr>
          </a:p>
        </p:txBody>
      </p:sp>
      <p:sp>
        <p:nvSpPr>
          <p:cNvPr id="3" name="2 Rectángulo"/>
          <p:cNvSpPr/>
          <p:nvPr/>
        </p:nvSpPr>
        <p:spPr>
          <a:xfrm>
            <a:off x="251520" y="1100644"/>
            <a:ext cx="8614142" cy="1200329"/>
          </a:xfrm>
          <a:prstGeom prst="rect">
            <a:avLst/>
          </a:prstGeom>
        </p:spPr>
        <p:txBody>
          <a:bodyPr wrap="square">
            <a:spAutoFit/>
          </a:bodyPr>
          <a:lstStyle/>
          <a:p>
            <a:pPr algn="just" fontAlgn="base"/>
            <a:r>
              <a:rPr lang="es-CO" i="1" dirty="0"/>
              <a:t>para la puesta en circulación de la factura electrónica como titulo valor, el gobierno nacional se encargará de su reglamentación (Art. 1, L. 1231/08).</a:t>
            </a:r>
            <a:endParaRPr lang="es-CO" dirty="0"/>
          </a:p>
          <a:p>
            <a:pPr algn="just" fontAlgn="base"/>
            <a:r>
              <a:rPr lang="es-CO" dirty="0"/>
              <a:t>La factura de venta debe tener las siguientes características del Estatuto Tributario:</a:t>
            </a:r>
          </a:p>
        </p:txBody>
      </p:sp>
      <p:sp>
        <p:nvSpPr>
          <p:cNvPr id="4" name="3 Rectángulo"/>
          <p:cNvSpPr/>
          <p:nvPr/>
        </p:nvSpPr>
        <p:spPr>
          <a:xfrm>
            <a:off x="228506" y="2492895"/>
            <a:ext cx="9252520" cy="3139321"/>
          </a:xfrm>
          <a:prstGeom prst="rect">
            <a:avLst/>
          </a:prstGeom>
        </p:spPr>
        <p:txBody>
          <a:bodyPr wrap="square">
            <a:spAutoFit/>
          </a:bodyPr>
          <a:lstStyle/>
          <a:p>
            <a:pPr algn="just" fontAlgn="base"/>
            <a:r>
              <a:rPr lang="es-CO" i="1" dirty="0"/>
              <a:t>a. Estar denominada expresamente como factura de venta.</a:t>
            </a:r>
            <a:endParaRPr lang="es-CO" dirty="0"/>
          </a:p>
          <a:p>
            <a:pPr algn="just" fontAlgn="base"/>
            <a:r>
              <a:rPr lang="es-CO" i="1" dirty="0"/>
              <a:t>b. Apellidos y nombre o razón y NIT del vendedor o de quien presta el servicio.</a:t>
            </a:r>
            <a:endParaRPr lang="es-CO" dirty="0"/>
          </a:p>
          <a:p>
            <a:pPr algn="just" fontAlgn="base"/>
            <a:r>
              <a:rPr lang="es-CO" i="1" dirty="0"/>
              <a:t>c. Apellidos y nombre o razón social y NIT del adquirente de los bienes o servicios</a:t>
            </a:r>
            <a:r>
              <a:rPr lang="es-CO" i="1" dirty="0" smtClean="0"/>
              <a:t>,</a:t>
            </a:r>
          </a:p>
          <a:p>
            <a:pPr algn="just" fontAlgn="base"/>
            <a:r>
              <a:rPr lang="es-CO" i="1" dirty="0" smtClean="0"/>
              <a:t> </a:t>
            </a:r>
            <a:r>
              <a:rPr lang="es-CO" i="1" dirty="0"/>
              <a:t>junto con la discriminación del IVA pagado.</a:t>
            </a:r>
            <a:endParaRPr lang="es-CO" dirty="0"/>
          </a:p>
          <a:p>
            <a:pPr algn="just" fontAlgn="base"/>
            <a:r>
              <a:rPr lang="es-CO" i="1" dirty="0"/>
              <a:t>d. Llevar un número que corresponda a un sistema de numeración consecutiva de facturas de venta.</a:t>
            </a:r>
            <a:endParaRPr lang="es-CO" dirty="0"/>
          </a:p>
          <a:p>
            <a:pPr algn="just" fontAlgn="base"/>
            <a:r>
              <a:rPr lang="es-CO" i="1" dirty="0"/>
              <a:t>e. Fecha de su expedición.</a:t>
            </a:r>
            <a:endParaRPr lang="es-CO" dirty="0"/>
          </a:p>
          <a:p>
            <a:pPr algn="just" fontAlgn="base"/>
            <a:r>
              <a:rPr lang="es-CO" i="1" dirty="0"/>
              <a:t>f. Descripción específica o genérica de los artículos vendidos o servicios prestados.</a:t>
            </a:r>
            <a:endParaRPr lang="es-CO" dirty="0"/>
          </a:p>
          <a:p>
            <a:pPr algn="just" fontAlgn="base"/>
            <a:r>
              <a:rPr lang="es-CO" i="1" dirty="0"/>
              <a:t>g. Valor total de la operación.</a:t>
            </a:r>
            <a:endParaRPr lang="es-CO" dirty="0"/>
          </a:p>
          <a:p>
            <a:pPr algn="just" fontAlgn="base"/>
            <a:r>
              <a:rPr lang="es-CO" i="1" dirty="0"/>
              <a:t>h. El nombre o razón social y el NIT del impresor de la factura.</a:t>
            </a:r>
            <a:endParaRPr lang="es-CO" dirty="0"/>
          </a:p>
          <a:p>
            <a:pPr algn="just" fontAlgn="base"/>
            <a:r>
              <a:rPr lang="es-CO" i="1" dirty="0"/>
              <a:t>i. Indicar la calidad de retenedor del impuesto sobre las ventas</a:t>
            </a:r>
            <a:r>
              <a:rPr lang="es-CO" i="1" dirty="0" smtClean="0"/>
              <a:t>.</a:t>
            </a:r>
            <a:endParaRPr lang="es-CO"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797152"/>
            <a:ext cx="2339752" cy="2060848"/>
          </a:xfrm>
          <a:prstGeom prst="rect">
            <a:avLst/>
          </a:prstGeom>
        </p:spPr>
      </p:pic>
    </p:spTree>
    <p:extLst>
      <p:ext uri="{BB962C8B-B14F-4D97-AF65-F5344CB8AC3E}">
        <p14:creationId xmlns:p14="http://schemas.microsoft.com/office/powerpoint/2010/main" val="195862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332656"/>
            <a:ext cx="8712968" cy="2308324"/>
          </a:xfrm>
          <a:prstGeom prst="rect">
            <a:avLst/>
          </a:prstGeom>
        </p:spPr>
        <p:txBody>
          <a:bodyPr wrap="square">
            <a:spAutoFit/>
          </a:bodyPr>
          <a:lstStyle/>
          <a:p>
            <a:pPr algn="just" fontAlgn="base"/>
            <a:r>
              <a:rPr lang="es-CO" i="1" dirty="0" smtClean="0"/>
              <a:t>Al momento de la expedición de la factura los requisitos de los literales a, b, d y h, deberán estar previamente impresos a través de medios litográficos, tipográficos o de técnicas industriales de carácter similar. Cuando el contribuyente utilice un sistema de facturación por computador o máquinas registradoras, con la impresión efectuada por tales medios se entienden cumplidos los requisitos de impresión previa. El sistema de facturación deberá numerar en forma consecutiva las facturas y se deberán proveer los medios necesarios para su verificación y auditoría (Art. 617 Estatuto Tributario).</a:t>
            </a:r>
            <a:endParaRPr lang="es-CO" dirty="0"/>
          </a:p>
        </p:txBody>
      </p:sp>
      <p:sp>
        <p:nvSpPr>
          <p:cNvPr id="3" name="2 Rectángulo"/>
          <p:cNvSpPr/>
          <p:nvPr/>
        </p:nvSpPr>
        <p:spPr>
          <a:xfrm>
            <a:off x="251520" y="2875002"/>
            <a:ext cx="3672865" cy="369332"/>
          </a:xfrm>
          <a:prstGeom prst="rect">
            <a:avLst/>
          </a:prstGeom>
        </p:spPr>
        <p:txBody>
          <a:bodyPr wrap="none">
            <a:spAutoFit/>
          </a:bodyPr>
          <a:lstStyle/>
          <a:p>
            <a:r>
              <a:rPr lang="es-CO" b="1" dirty="0">
                <a:solidFill>
                  <a:srgbClr val="00B0F0"/>
                </a:solidFill>
              </a:rPr>
              <a:t>Que es una Factura de Ventas ?</a:t>
            </a:r>
            <a:endParaRPr lang="es-CO" dirty="0">
              <a:solidFill>
                <a:srgbClr val="00B0F0"/>
              </a:solidFill>
            </a:endParaRPr>
          </a:p>
        </p:txBody>
      </p:sp>
      <p:sp>
        <p:nvSpPr>
          <p:cNvPr id="4" name="3 Rectángulo">
            <a:hlinkClick r:id="rId2" action="ppaction://hlinksldjump"/>
          </p:cNvPr>
          <p:cNvSpPr/>
          <p:nvPr/>
        </p:nvSpPr>
        <p:spPr>
          <a:xfrm>
            <a:off x="395536" y="3288360"/>
            <a:ext cx="8568952" cy="644696"/>
          </a:xfrm>
          <a:prstGeom prst="rect">
            <a:avLst/>
          </a:prstGeom>
        </p:spPr>
        <p:txBody>
          <a:bodyPr wrap="square">
            <a:spAutoFit/>
          </a:bodyPr>
          <a:lstStyle/>
          <a:p>
            <a:r>
              <a:rPr lang="es-CO" dirty="0" smtClean="0"/>
              <a:t>A) Es </a:t>
            </a:r>
            <a:r>
              <a:rPr lang="es-CO" dirty="0"/>
              <a:t>un documento tributario de compra y venta que registra la transacción comercial obligatoria y aceptada por ley</a:t>
            </a:r>
          </a:p>
        </p:txBody>
      </p:sp>
      <p:sp>
        <p:nvSpPr>
          <p:cNvPr id="5" name="4 Rectángulo">
            <a:hlinkClick r:id="rId3" action="ppaction://hlinksldjump"/>
          </p:cNvPr>
          <p:cNvSpPr/>
          <p:nvPr/>
        </p:nvSpPr>
        <p:spPr>
          <a:xfrm>
            <a:off x="395536" y="3933056"/>
            <a:ext cx="8352928" cy="923330"/>
          </a:xfrm>
          <a:prstGeom prst="rect">
            <a:avLst/>
          </a:prstGeom>
        </p:spPr>
        <p:txBody>
          <a:bodyPr wrap="square">
            <a:spAutoFit/>
          </a:bodyPr>
          <a:lstStyle/>
          <a:p>
            <a:r>
              <a:rPr lang="es-CO" dirty="0" smtClean="0"/>
              <a:t>B) son </a:t>
            </a:r>
            <a:r>
              <a:rPr lang="es-CO" dirty="0"/>
              <a:t>documentos o comprobantes que las empresas hacen para realizar un ajuste a una cuenta de terceros, ya sea por errores o por el cambio de condiciones que generan un mayor o menor valor de la respectivo cuenta.</a:t>
            </a:r>
          </a:p>
        </p:txBody>
      </p:sp>
      <p:sp>
        <p:nvSpPr>
          <p:cNvPr id="6" name="5 Rectángulo">
            <a:hlinkClick r:id="rId4" action="ppaction://hlinksldjump"/>
          </p:cNvPr>
          <p:cNvSpPr/>
          <p:nvPr/>
        </p:nvSpPr>
        <p:spPr>
          <a:xfrm>
            <a:off x="395536" y="4863681"/>
            <a:ext cx="8208912" cy="646331"/>
          </a:xfrm>
          <a:prstGeom prst="rect">
            <a:avLst/>
          </a:prstGeom>
        </p:spPr>
        <p:txBody>
          <a:bodyPr wrap="square">
            <a:spAutoFit/>
          </a:bodyPr>
          <a:lstStyle/>
          <a:p>
            <a:r>
              <a:rPr lang="es-CO" dirty="0" smtClean="0"/>
              <a:t>C)  El </a:t>
            </a:r>
            <a:r>
              <a:rPr lang="es-CO" dirty="0"/>
              <a:t>registro de cada transacción en el libro diario constituye el punto de partida del sistema contable de doble entrada</a:t>
            </a:r>
          </a:p>
        </p:txBody>
      </p:sp>
    </p:spTree>
    <p:extLst>
      <p:ext uri="{BB962C8B-B14F-4D97-AF65-F5344CB8AC3E}">
        <p14:creationId xmlns:p14="http://schemas.microsoft.com/office/powerpoint/2010/main" val="476429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211074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553" y="188640"/>
            <a:ext cx="5407570"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000" b="1" cap="all" spc="0" dirty="0" smtClean="0">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anose="020B0606020202030204" pitchFamily="34" charset="0"/>
              </a:rPr>
              <a:t>Nota debito y crédito</a:t>
            </a:r>
            <a:endParaRPr lang="es-ES" sz="4000" b="1" cap="all" spc="0" dirty="0">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anose="020B0606020202030204" pitchFamily="34" charset="0"/>
            </a:endParaRPr>
          </a:p>
        </p:txBody>
      </p:sp>
      <p:sp>
        <p:nvSpPr>
          <p:cNvPr id="3" name="2 Rectángulo"/>
          <p:cNvSpPr/>
          <p:nvPr/>
        </p:nvSpPr>
        <p:spPr>
          <a:xfrm>
            <a:off x="187691" y="1095644"/>
            <a:ext cx="8424936" cy="1200329"/>
          </a:xfrm>
          <a:prstGeom prst="rect">
            <a:avLst/>
          </a:prstGeom>
        </p:spPr>
        <p:txBody>
          <a:bodyPr wrap="square">
            <a:spAutoFit/>
          </a:bodyPr>
          <a:lstStyle/>
          <a:p>
            <a:pPr algn="just"/>
            <a:r>
              <a:rPr lang="es-CO" dirty="0"/>
              <a:t>Las notas </a:t>
            </a:r>
            <a:r>
              <a:rPr lang="es-CO" b="1" dirty="0"/>
              <a:t>debito y crédito</a:t>
            </a:r>
            <a:r>
              <a:rPr lang="es-CO" dirty="0"/>
              <a:t> son documentos o comprobantes que las empresas hacen para realizar un ajuste a una cuenta de terceros, ya sea por errores o por el cambio de condiciones que generan un mayor o menor valor de la respectivo cuenta.</a:t>
            </a:r>
          </a:p>
        </p:txBody>
      </p:sp>
      <p:sp>
        <p:nvSpPr>
          <p:cNvPr id="4" name="3 CuadroTexto">
            <a:hlinkClick r:id="rId2" action="ppaction://hlinksldjump"/>
          </p:cNvPr>
          <p:cNvSpPr txBox="1"/>
          <p:nvPr/>
        </p:nvSpPr>
        <p:spPr>
          <a:xfrm>
            <a:off x="611560" y="2309260"/>
            <a:ext cx="3240360" cy="523220"/>
          </a:xfrm>
          <a:prstGeom prst="rect">
            <a:avLst/>
          </a:prstGeom>
          <a:noFill/>
        </p:spPr>
        <p:txBody>
          <a:bodyPr wrap="square" rtlCol="0">
            <a:spAutoFit/>
          </a:bodyPr>
          <a:lstStyle/>
          <a:p>
            <a:r>
              <a:rPr lang="es-CO" sz="2800" dirty="0" smtClean="0">
                <a:solidFill>
                  <a:schemeClr val="bg1"/>
                </a:solidFill>
              </a:rPr>
              <a:t>Nota debito</a:t>
            </a:r>
            <a:endParaRPr lang="es-CO" sz="2800" dirty="0">
              <a:solidFill>
                <a:schemeClr val="bg1"/>
              </a:solidFill>
            </a:endParaRPr>
          </a:p>
        </p:txBody>
      </p:sp>
      <p:sp>
        <p:nvSpPr>
          <p:cNvPr id="5" name="4 CuadroTexto">
            <a:hlinkClick r:id="rId3" action="ppaction://hlinksldjump"/>
          </p:cNvPr>
          <p:cNvSpPr txBox="1"/>
          <p:nvPr/>
        </p:nvSpPr>
        <p:spPr>
          <a:xfrm>
            <a:off x="5076056" y="2309260"/>
            <a:ext cx="2952328" cy="523220"/>
          </a:xfrm>
          <a:prstGeom prst="rect">
            <a:avLst/>
          </a:prstGeom>
          <a:noFill/>
        </p:spPr>
        <p:txBody>
          <a:bodyPr wrap="square" rtlCol="0">
            <a:spAutoFit/>
          </a:bodyPr>
          <a:lstStyle/>
          <a:p>
            <a:r>
              <a:rPr lang="es-CO" sz="2800" dirty="0" smtClean="0">
                <a:solidFill>
                  <a:schemeClr val="bg1"/>
                </a:solidFill>
              </a:rPr>
              <a:t>Nota crédito</a:t>
            </a:r>
            <a:endParaRPr lang="es-CO" sz="2800" dirty="0"/>
          </a:p>
        </p:txBody>
      </p:sp>
      <p:sp>
        <p:nvSpPr>
          <p:cNvPr id="6" name="5 Rectángulo"/>
          <p:cNvSpPr/>
          <p:nvPr/>
        </p:nvSpPr>
        <p:spPr>
          <a:xfrm>
            <a:off x="187691" y="2832480"/>
            <a:ext cx="8344749" cy="3693319"/>
          </a:xfrm>
          <a:prstGeom prst="rect">
            <a:avLst/>
          </a:prstGeom>
        </p:spPr>
        <p:txBody>
          <a:bodyPr wrap="square">
            <a:spAutoFit/>
          </a:bodyPr>
          <a:lstStyle/>
          <a:p>
            <a:pPr algn="just"/>
            <a:r>
              <a:rPr lang="es-CO" dirty="0"/>
              <a:t>Por ejemplo, si se le cobran intereses a un cliente por incurrir en mora en el pago de sus obligaciones, la empresa emite una </a:t>
            </a:r>
            <a:r>
              <a:rPr lang="es-CO" b="1" dirty="0"/>
              <a:t>nota debito</a:t>
            </a:r>
            <a:r>
              <a:rPr lang="es-CO" dirty="0"/>
              <a:t> por el valor de los intereses, intereses que son un ingreso financiero para la empresa. En este caso, para el cliente la nota debito se convierte en un egreso puesto que con ella se le esta causando un cobro de intereses.</a:t>
            </a:r>
          </a:p>
          <a:p>
            <a:pPr algn="just"/>
            <a:r>
              <a:rPr lang="es-CO" dirty="0"/>
              <a:t>Caso contrario, si por error, al cliente se le cobró por las mercancías que se le vendieron, un valor mayor al real, la empresa emite una</a:t>
            </a:r>
            <a:r>
              <a:rPr lang="es-CO" b="1" dirty="0"/>
              <a:t> nota crédito</a:t>
            </a:r>
            <a:r>
              <a:rPr lang="es-CO" dirty="0"/>
              <a:t> mediante la cual disminuye la deuda del cliente por el valor cobrado en exceso. Esta nota crédito es una erogación para la empresa puesto que se debe disminuir el valor que inicialmente se registró como venta. Desde el punto de vista del cliente, como su obligación se disminuye con la nota crédito, ésta se convierte en un ingreso en la medida en que disminuye el valor de las mercancías que adquirió inicialmente a un mayor valor.</a:t>
            </a:r>
          </a:p>
        </p:txBody>
      </p:sp>
    </p:spTree>
    <p:extLst>
      <p:ext uri="{BB962C8B-B14F-4D97-AF65-F5344CB8AC3E}">
        <p14:creationId xmlns:p14="http://schemas.microsoft.com/office/powerpoint/2010/main" val="27706286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371</TotalTime>
  <Words>1700</Words>
  <Application>Microsoft Office PowerPoint</Application>
  <PresentationFormat>Presentación en pantalla (4:3)</PresentationFormat>
  <Paragraphs>181</Paragraphs>
  <Slides>34</Slides>
  <Notes>0</Notes>
  <HiddenSlides>13</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34</vt:i4>
      </vt:variant>
    </vt:vector>
  </HeadingPairs>
  <TitlesOfParts>
    <vt:vector size="44" baseType="lpstr">
      <vt:lpstr>Batang</vt:lpstr>
      <vt:lpstr>Agency FB</vt:lpstr>
      <vt:lpstr>Arial</vt:lpstr>
      <vt:lpstr>Arial Narrow</vt:lpstr>
      <vt:lpstr>Calibri</vt:lpstr>
      <vt:lpstr>Century Gothic</vt:lpstr>
      <vt:lpstr>Courier New</vt:lpstr>
      <vt:lpstr>Times New Roman</vt:lpstr>
      <vt:lpstr>Wingdings 3</vt:lpstr>
      <vt:lpstr>Ion</vt:lpstr>
      <vt:lpstr>ASISTENCIA ADMINISTRATIVA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CONCILIACIÓN BANCANRIA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ASISTENCIA ADMINISTRATIVA 2013</dc:title>
  <dc:creator>★♪ ♫  Jhosmat ♪ ♫★</dc:creator>
  <cp:lastModifiedBy>GERAL SUAREZ</cp:lastModifiedBy>
  <cp:revision>33</cp:revision>
  <dcterms:created xsi:type="dcterms:W3CDTF">2013-08-24T19:36:43Z</dcterms:created>
  <dcterms:modified xsi:type="dcterms:W3CDTF">2015-11-03T01:51:25Z</dcterms:modified>
</cp:coreProperties>
</file>