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63" r:id="rId3"/>
    <p:sldId id="260" r:id="rId4"/>
    <p:sldId id="261" r:id="rId5"/>
    <p:sldId id="267" r:id="rId6"/>
    <p:sldId id="268" r:id="rId7"/>
    <p:sldId id="265" r:id="rId8"/>
    <p:sldId id="266" r:id="rId9"/>
    <p:sldId id="269" r:id="rId10"/>
    <p:sldId id="270" r:id="rId11"/>
    <p:sldId id="271" r:id="rId12"/>
    <p:sldId id="274" r:id="rId13"/>
    <p:sldId id="275" r:id="rId14"/>
    <p:sldId id="272" r:id="rId15"/>
    <p:sldId id="273" r:id="rId16"/>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0" autoAdjust="0"/>
    <p:restoredTop sz="94660"/>
  </p:normalViewPr>
  <p:slideViewPr>
    <p:cSldViewPr>
      <p:cViewPr varScale="1">
        <p:scale>
          <a:sx n="70" d="100"/>
          <a:sy n="70" d="100"/>
        </p:scale>
        <p:origin x="140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B7812031-73F6-490E-A578-C46EE2DCEFEE}" type="datetimeFigureOut">
              <a:rPr lang="es-CO" smtClean="0"/>
              <a:pPr/>
              <a:t>02/11/2015</a:t>
            </a:fld>
            <a:endParaRPr lang="es-CO"/>
          </a:p>
        </p:txBody>
      </p:sp>
      <p:sp>
        <p:nvSpPr>
          <p:cNvPr id="19" name="18 Marcador de pie de página"/>
          <p:cNvSpPr>
            <a:spLocks noGrp="1"/>
          </p:cNvSpPr>
          <p:nvPr>
            <p:ph type="ftr" sz="quarter" idx="11"/>
          </p:nvPr>
        </p:nvSpPr>
        <p:spPr/>
        <p:txBody>
          <a:bodyPr/>
          <a:lstStyle/>
          <a:p>
            <a:endParaRPr lang="es-CO"/>
          </a:p>
        </p:txBody>
      </p:sp>
      <p:sp>
        <p:nvSpPr>
          <p:cNvPr id="27" name="26 Marcador de número de diapositiva"/>
          <p:cNvSpPr>
            <a:spLocks noGrp="1"/>
          </p:cNvSpPr>
          <p:nvPr>
            <p:ph type="sldNum" sz="quarter" idx="12"/>
          </p:nvPr>
        </p:nvSpPr>
        <p:spPr/>
        <p:txBody>
          <a:bodyPr/>
          <a:lstStyle/>
          <a:p>
            <a:fld id="{E8CAD337-88B2-481C-8AC5-F0C0C4C4EE02}" type="slidenum">
              <a:rPr lang="es-CO" smtClean="0"/>
              <a:pPr/>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7812031-73F6-490E-A578-C46EE2DCEFEE}" type="datetimeFigureOut">
              <a:rPr lang="es-CO" smtClean="0"/>
              <a:pPr/>
              <a:t>02/11/2015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8CAD337-88B2-481C-8AC5-F0C0C4C4EE02}"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7812031-73F6-490E-A578-C46EE2DCEFEE}" type="datetimeFigureOut">
              <a:rPr lang="es-CO" smtClean="0"/>
              <a:pPr/>
              <a:t>02/11/2015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8CAD337-88B2-481C-8AC5-F0C0C4C4EE02}"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7812031-73F6-490E-A578-C46EE2DCEFEE}" type="datetimeFigureOut">
              <a:rPr lang="es-CO" smtClean="0"/>
              <a:pPr/>
              <a:t>02/11/2015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8CAD337-88B2-481C-8AC5-F0C0C4C4EE02}"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B7812031-73F6-490E-A578-C46EE2DCEFEE}" type="datetimeFigureOut">
              <a:rPr lang="es-CO" smtClean="0"/>
              <a:pPr/>
              <a:t>02/11/2015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8CAD337-88B2-481C-8AC5-F0C0C4C4EE02}" type="slidenum">
              <a:rPr lang="es-CO" smtClean="0"/>
              <a:pPr/>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B7812031-73F6-490E-A578-C46EE2DCEFEE}" type="datetimeFigureOut">
              <a:rPr lang="es-CO" smtClean="0"/>
              <a:pPr/>
              <a:t>02/11/2015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8CAD337-88B2-481C-8AC5-F0C0C4C4EE02}"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B7812031-73F6-490E-A578-C46EE2DCEFEE}" type="datetimeFigureOut">
              <a:rPr lang="es-CO" smtClean="0"/>
              <a:pPr/>
              <a:t>02/11/2015</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E8CAD337-88B2-481C-8AC5-F0C0C4C4EE02}"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B7812031-73F6-490E-A578-C46EE2DCEFEE}" type="datetimeFigureOut">
              <a:rPr lang="es-CO" smtClean="0"/>
              <a:pPr/>
              <a:t>02/11/2015</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E8CAD337-88B2-481C-8AC5-F0C0C4C4EE02}"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7812031-73F6-490E-A578-C46EE2DCEFEE}" type="datetimeFigureOut">
              <a:rPr lang="es-CO" smtClean="0"/>
              <a:pPr/>
              <a:t>02/11/2015</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E8CAD337-88B2-481C-8AC5-F0C0C4C4EE02}"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B7812031-73F6-490E-A578-C46EE2DCEFEE}" type="datetimeFigureOut">
              <a:rPr lang="es-CO" smtClean="0"/>
              <a:pPr/>
              <a:t>02/11/2015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8CAD337-88B2-481C-8AC5-F0C0C4C4EE02}"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B7812031-73F6-490E-A578-C46EE2DCEFEE}" type="datetimeFigureOut">
              <a:rPr lang="es-CO" smtClean="0"/>
              <a:pPr/>
              <a:t>02/11/2015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077200" y="6356350"/>
            <a:ext cx="609600" cy="365125"/>
          </a:xfrm>
        </p:spPr>
        <p:txBody>
          <a:bodyPr/>
          <a:lstStyle/>
          <a:p>
            <a:fld id="{E8CAD337-88B2-481C-8AC5-F0C0C4C4EE02}" type="slidenum">
              <a:rPr lang="es-CO" smtClean="0"/>
              <a:pPr/>
              <a:t>‹Nº›</a:t>
            </a:fld>
            <a:endParaRPr lang="es-CO"/>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7812031-73F6-490E-A578-C46EE2DCEFEE}" type="datetimeFigureOut">
              <a:rPr lang="es-CO" smtClean="0"/>
              <a:pPr/>
              <a:t>02/11/2015</a:t>
            </a:fld>
            <a:endParaRPr lang="es-CO"/>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CO"/>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8CAD337-88B2-481C-8AC5-F0C0C4C4EE02}" type="slidenum">
              <a:rPr lang="es-CO" smtClean="0"/>
              <a:pPr/>
              <a:t>‹Nº›</a:t>
            </a:fld>
            <a:endParaRPr lang="es-CO"/>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2.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179512" y="1844824"/>
            <a:ext cx="8712968" cy="1828800"/>
          </a:xfrm>
        </p:spPr>
        <p:txBody>
          <a:bodyPr>
            <a:prstTxWarp prst="textChevron">
              <a:avLst/>
            </a:prstTxWarp>
            <a:noAutofit/>
          </a:bodyPr>
          <a:lstStyle/>
          <a:p>
            <a:pPr algn="ctr"/>
            <a:r>
              <a:rPr lang="es-CO" sz="4000" dirty="0" smtClean="0">
                <a:ln>
                  <a:solidFill>
                    <a:srgbClr val="FF0000"/>
                  </a:solidFill>
                </a:ln>
                <a:solidFill>
                  <a:srgbClr val="FFC000"/>
                </a:solidFill>
                <a:effectLst>
                  <a:outerShdw blurRad="38100" dist="38100" dir="2700000" algn="tl">
                    <a:srgbClr val="000000">
                      <a:alpha val="43137"/>
                    </a:srgbClr>
                  </a:outerShdw>
                </a:effectLst>
                <a:latin typeface="Comic Sans MS" panose="030F0702030302020204" pitchFamily="66" charset="0"/>
              </a:rPr>
              <a:t>Centro docente Bartolomé mitre</a:t>
            </a:r>
            <a:br>
              <a:rPr lang="es-CO" sz="4000" dirty="0" smtClean="0">
                <a:ln>
                  <a:solidFill>
                    <a:srgbClr val="FF0000"/>
                  </a:solidFill>
                </a:ln>
                <a:solidFill>
                  <a:srgbClr val="FFC000"/>
                </a:solidFill>
                <a:effectLst>
                  <a:outerShdw blurRad="38100" dist="38100" dir="2700000" algn="tl">
                    <a:srgbClr val="000000">
                      <a:alpha val="43137"/>
                    </a:srgbClr>
                  </a:outerShdw>
                </a:effectLst>
                <a:latin typeface="Comic Sans MS" panose="030F0702030302020204" pitchFamily="66" charset="0"/>
              </a:rPr>
            </a:br>
            <a:r>
              <a:rPr lang="es-CO" sz="4000" dirty="0" smtClean="0">
                <a:ln>
                  <a:solidFill>
                    <a:srgbClr val="FF0000"/>
                  </a:solidFill>
                </a:ln>
                <a:solidFill>
                  <a:srgbClr val="FFC000"/>
                </a:solidFill>
                <a:effectLst>
                  <a:outerShdw blurRad="38100" dist="38100" dir="2700000" algn="tl">
                    <a:srgbClr val="000000">
                      <a:alpha val="43137"/>
                    </a:srgbClr>
                  </a:outerShdw>
                </a:effectLst>
                <a:latin typeface="Comic Sans MS" panose="030F0702030302020204" pitchFamily="66" charset="0"/>
              </a:rPr>
              <a:t>Sena</a:t>
            </a:r>
            <a:endParaRPr lang="es-CO" sz="4000" dirty="0">
              <a:ln>
                <a:solidFill>
                  <a:srgbClr val="FF0000"/>
                </a:solidFill>
              </a:ln>
              <a:solidFill>
                <a:srgbClr val="FFC000"/>
              </a:solidFill>
              <a:effectLst>
                <a:outerShdw blurRad="38100" dist="38100" dir="2700000" algn="tl">
                  <a:srgbClr val="000000">
                    <a:alpha val="43137"/>
                  </a:srgbClr>
                </a:outerShdw>
              </a:effectLst>
              <a:latin typeface="Comic Sans MS" panose="030F0702030302020204" pitchFamily="66" charset="0"/>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2120" y="4365104"/>
            <a:ext cx="2555759" cy="1947264"/>
          </a:xfrm>
          <a:prstGeom prst="rect">
            <a:avLst/>
          </a:prstGeom>
          <a:ln>
            <a:noFill/>
          </a:ln>
          <a:effectLst>
            <a:outerShdw blurRad="44450" dist="27940" dir="5400000" algn="ctr">
              <a:srgbClr val="000000">
                <a:alpha val="32000"/>
              </a:srgbClr>
            </a:outerShdw>
            <a:softEdge rad="112500"/>
          </a:effectLst>
          <a:scene3d>
            <a:camera prst="orthographicFront">
              <a:rot lat="0" lon="0" rev="0"/>
            </a:camera>
            <a:lightRig rig="balanced" dir="t">
              <a:rot lat="0" lon="0" rev="8700000"/>
            </a:lightRig>
          </a:scene3d>
          <a:sp3d>
            <a:bevelT w="190500" h="381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4365104"/>
            <a:ext cx="2617120" cy="2088232"/>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89744399"/>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4 Título"/>
          <p:cNvSpPr>
            <a:spLocks noGrp="1"/>
          </p:cNvSpPr>
          <p:nvPr>
            <p:ph type="title"/>
          </p:nvPr>
        </p:nvSpPr>
        <p:spPr>
          <a:xfrm>
            <a:off x="971600" y="764704"/>
            <a:ext cx="2743200" cy="1162050"/>
          </a:xfrm>
        </p:spPr>
        <p:txBody>
          <a:bodyPr/>
          <a:lstStyle/>
          <a:p>
            <a:pPr algn="ctr"/>
            <a:r>
              <a:rPr lang="es-CO" b="1" dirty="0" smtClean="0">
                <a:solidFill>
                  <a:srgbClr val="FFC000"/>
                </a:solidFill>
                <a:latin typeface="Comic Sans MS" panose="030F0702030302020204" pitchFamily="66" charset="0"/>
              </a:rPr>
              <a:t>Bases de datos documentales</a:t>
            </a:r>
            <a:endParaRPr lang="es-CO" b="1" dirty="0">
              <a:solidFill>
                <a:srgbClr val="FFC000"/>
              </a:solidFill>
              <a:latin typeface="Comic Sans MS" panose="030F0702030302020204" pitchFamily="66" charset="0"/>
            </a:endParaRPr>
          </a:p>
        </p:txBody>
      </p:sp>
      <p:pic>
        <p:nvPicPr>
          <p:cNvPr id="8" name="7 Marcador de contenido"/>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4932040" y="2132856"/>
            <a:ext cx="3645210" cy="3592720"/>
          </a:xfrm>
          <a:prstGeom prst="rect">
            <a:avLst/>
          </a:prstGeom>
          <a:ln>
            <a:noFill/>
          </a:ln>
          <a:effectLst>
            <a:outerShdw blurRad="44450" dist="27940" dir="5400000" algn="ctr">
              <a:srgbClr val="000000">
                <a:alpha val="32000"/>
              </a:srgbClr>
            </a:outerShdw>
            <a:softEdge rad="112500"/>
          </a:effectLst>
          <a:scene3d>
            <a:camera prst="orthographicFront">
              <a:rot lat="0" lon="0" rev="0"/>
            </a:camera>
            <a:lightRig rig="balanced" dir="t">
              <a:rot lat="0" lon="0" rev="8700000"/>
            </a:lightRig>
          </a:scene3d>
          <a:sp3d>
            <a:bevelT w="190500" h="38100"/>
          </a:sp3d>
        </p:spPr>
      </p:pic>
      <p:sp>
        <p:nvSpPr>
          <p:cNvPr id="7" name="6 Marcador de texto"/>
          <p:cNvSpPr>
            <a:spLocks noGrp="1"/>
          </p:cNvSpPr>
          <p:nvPr>
            <p:ph type="body" idx="2"/>
          </p:nvPr>
        </p:nvSpPr>
        <p:spPr>
          <a:xfrm>
            <a:off x="323528" y="2132856"/>
            <a:ext cx="4390256" cy="4572000"/>
          </a:xfrm>
        </p:spPr>
        <p:txBody>
          <a:bodyPr>
            <a:normAutofit/>
          </a:bodyPr>
          <a:lstStyle/>
          <a:p>
            <a:pPr algn="just"/>
            <a:r>
              <a:rPr lang="es-CO" sz="1600" dirty="0">
                <a:latin typeface="Berlin Sans FB" panose="020E0602020502020306" pitchFamily="34" charset="0"/>
              </a:rPr>
              <a:t>En las bases de datos documentales cada registro se corresponde con un documento, sea éste de cualquier tipo: una publicación impresa, un documento audiovisual, gráfico o sonoro, un documento de archivo, un documento electrónico,...</a:t>
            </a:r>
          </a:p>
          <a:p>
            <a:pPr algn="just"/>
            <a:r>
              <a:rPr lang="es-CO" sz="1600" dirty="0">
                <a:latin typeface="Berlin Sans FB" panose="020E0602020502020306" pitchFamily="34" charset="0"/>
              </a:rPr>
              <a:t>Es erróneo relacionar Sistema de Gestión Documental con Bases de Datos Documentales pues la gestión documental es un concepto que abarca a la Base de Datos documental, es mucho más dispendioso y existen muchas más variables fundamentales en el sistema de gestión documental aparte de las bases de datos documentales.</a:t>
            </a:r>
          </a:p>
          <a:p>
            <a:endParaRPr lang="es-CO" dirty="0"/>
          </a:p>
        </p:txBody>
      </p:sp>
    </p:spTree>
    <p:extLst>
      <p:ext uri="{BB962C8B-B14F-4D97-AF65-F5344CB8AC3E}">
        <p14:creationId xmlns:p14="http://schemas.microsoft.com/office/powerpoint/2010/main" val="12660141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718846" y="692696"/>
            <a:ext cx="7630616" cy="1162050"/>
          </a:xfrm>
        </p:spPr>
        <p:txBody>
          <a:bodyPr/>
          <a:lstStyle/>
          <a:p>
            <a:pPr algn="ctr"/>
            <a:r>
              <a:rPr lang="es-CO" sz="2800" b="1" dirty="0" smtClean="0">
                <a:solidFill>
                  <a:srgbClr val="FFC000"/>
                </a:solidFill>
                <a:latin typeface="Comic Sans MS" panose="030F0702030302020204" pitchFamily="66" charset="0"/>
              </a:rPr>
              <a:t>Ventajas</a:t>
            </a:r>
            <a:endParaRPr lang="es-CO" sz="2800" b="1" dirty="0">
              <a:solidFill>
                <a:srgbClr val="FFC000"/>
              </a:solidFill>
              <a:latin typeface="Comic Sans MS" panose="030F0702030302020204" pitchFamily="66" charset="0"/>
            </a:endParaRPr>
          </a:p>
        </p:txBody>
      </p:sp>
      <p:sp>
        <p:nvSpPr>
          <p:cNvPr id="3" name="2 Marcador de texto"/>
          <p:cNvSpPr>
            <a:spLocks noGrp="1"/>
          </p:cNvSpPr>
          <p:nvPr>
            <p:ph type="body" idx="2"/>
          </p:nvPr>
        </p:nvSpPr>
        <p:spPr>
          <a:xfrm>
            <a:off x="357690" y="2276872"/>
            <a:ext cx="4176464" cy="4848944"/>
          </a:xfrm>
        </p:spPr>
        <p:txBody>
          <a:bodyPr>
            <a:normAutofit/>
          </a:bodyPr>
          <a:lstStyle/>
          <a:p>
            <a:pPr algn="just"/>
            <a:r>
              <a:rPr lang="es-CO" sz="1800" b="1" dirty="0">
                <a:latin typeface="Berlin Sans FB" panose="020E0602020502020306" pitchFamily="34" charset="0"/>
              </a:rPr>
              <a:t>Gestión y control efectivo: sencillez, rapidez y ahorro</a:t>
            </a:r>
            <a:r>
              <a:rPr lang="es-CO" sz="1800" dirty="0">
                <a:latin typeface="Berlin Sans FB" panose="020E0602020502020306" pitchFamily="34" charset="0"/>
              </a:rPr>
              <a:t> De una forma sencilla, la organización tiene acceso instantáneo a toda la documentación necesaria para su actividad de negocio, con las ventajas añadidas de la eliminación de desplazamientos, reducción de tiempo de consultas y tareas de archivo, ahorro de espacio físico, resolución del problema de localización de documentos</a:t>
            </a:r>
            <a:r>
              <a:rPr lang="es-CO" sz="1800" dirty="0" smtClean="0">
                <a:latin typeface="Berlin Sans FB" panose="020E0602020502020306" pitchFamily="34" charset="0"/>
              </a:rPr>
              <a:t>..</a:t>
            </a:r>
          </a:p>
          <a:p>
            <a:endParaRPr lang="es-CO" dirty="0"/>
          </a:p>
        </p:txBody>
      </p:sp>
      <p:pic>
        <p:nvPicPr>
          <p:cNvPr id="5" name="4 Marcador de contenido"/>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5004048" y="2420888"/>
            <a:ext cx="3682752" cy="3005708"/>
          </a:xfrm>
          <a:prstGeom prst="rect">
            <a:avLst/>
          </a:prstGeom>
          <a:ln>
            <a:noFill/>
          </a:ln>
          <a:effectLst>
            <a:outerShdw blurRad="44450" dist="27940" dir="5400000" algn="ctr">
              <a:srgbClr val="000000">
                <a:alpha val="32000"/>
              </a:srgbClr>
            </a:outerShdw>
            <a:softEdge rad="112500"/>
          </a:effectLst>
          <a:scene3d>
            <a:camera prst="orthographicFront">
              <a:rot lat="0" lon="0" rev="0"/>
            </a:camera>
            <a:lightRig rig="balanced" dir="t">
              <a:rot lat="0" lon="0" rev="8700000"/>
            </a:lightRig>
          </a:scene3d>
          <a:sp3d>
            <a:bevelT w="190500" h="38100"/>
          </a:sp3d>
        </p:spPr>
      </p:pic>
    </p:spTree>
    <p:extLst>
      <p:ext uri="{BB962C8B-B14F-4D97-AF65-F5344CB8AC3E}">
        <p14:creationId xmlns:p14="http://schemas.microsoft.com/office/powerpoint/2010/main" val="3819461427"/>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827584" y="692696"/>
            <a:ext cx="2743200" cy="1162050"/>
          </a:xfrm>
        </p:spPr>
        <p:txBody>
          <a:bodyPr/>
          <a:lstStyle/>
          <a:p>
            <a:pPr algn="ctr"/>
            <a:r>
              <a:rPr lang="es-CO" b="1" dirty="0">
                <a:solidFill>
                  <a:srgbClr val="FFC000"/>
                </a:solidFill>
                <a:latin typeface="Comic Sans MS" panose="030F0702030302020204" pitchFamily="66" charset="0"/>
              </a:rPr>
              <a:t>Uso racional de los recursos</a:t>
            </a:r>
            <a:endParaRPr lang="es-CO" dirty="0">
              <a:solidFill>
                <a:srgbClr val="FFC000"/>
              </a:solidFill>
              <a:latin typeface="Comic Sans MS" panose="030F0702030302020204" pitchFamily="66" charset="0"/>
            </a:endParaRPr>
          </a:p>
        </p:txBody>
      </p:sp>
      <p:sp>
        <p:nvSpPr>
          <p:cNvPr id="3" name="2 Marcador de texto"/>
          <p:cNvSpPr>
            <a:spLocks noGrp="1"/>
          </p:cNvSpPr>
          <p:nvPr>
            <p:ph type="body" idx="2"/>
          </p:nvPr>
        </p:nvSpPr>
        <p:spPr>
          <a:xfrm>
            <a:off x="395536" y="2045494"/>
            <a:ext cx="4246240" cy="4572000"/>
          </a:xfrm>
        </p:spPr>
        <p:txBody>
          <a:bodyPr>
            <a:normAutofit/>
          </a:bodyPr>
          <a:lstStyle/>
          <a:p>
            <a:pPr algn="just"/>
            <a:r>
              <a:rPr lang="es-CO" sz="1800" dirty="0">
                <a:latin typeface="Berlin Sans FB" panose="020E0602020502020306" pitchFamily="34" charset="0"/>
              </a:rPr>
              <a:t> La gestión documental facilita que la información se comparta y se aproveche de forma más eficiente y como un recurso colectivo. Como consecuencia, se reducen drásticamente situaciones como la duplicidad de documentos archivados, fotocopias innecesarias, dobles grabaciones de datos, etc. Seguridad y fiabilidad Información, documentos, etc. de gran valor para la organización pueden custodiarse en locales de alta seguridad, garantizando su perfecto estado de conservación mientras que, para el uso diario, se dispone de su réplica electrónica</a:t>
            </a:r>
            <a:r>
              <a:rPr lang="es-CO" sz="1600" dirty="0"/>
              <a:t>.</a:t>
            </a:r>
          </a:p>
        </p:txBody>
      </p:sp>
      <p:pic>
        <p:nvPicPr>
          <p:cNvPr id="5" name="4 Marcador de contenido"/>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5148064" y="2045494"/>
            <a:ext cx="3538736" cy="3833812"/>
          </a:xfrm>
          <a:prstGeom prst="rect">
            <a:avLst/>
          </a:prstGeom>
          <a:ln>
            <a:noFill/>
          </a:ln>
          <a:effectLst>
            <a:outerShdw blurRad="44450" dist="27940" dir="5400000" algn="ctr">
              <a:srgbClr val="000000">
                <a:alpha val="32000"/>
              </a:srgbClr>
            </a:outerShdw>
            <a:softEdge rad="112500"/>
          </a:effectLst>
          <a:scene3d>
            <a:camera prst="orthographicFront">
              <a:rot lat="0" lon="0" rev="0"/>
            </a:camera>
            <a:lightRig rig="balanced" dir="t">
              <a:rot lat="0" lon="0" rev="8700000"/>
            </a:lightRig>
          </a:scene3d>
          <a:sp3d>
            <a:bevelT w="190500" h="38100"/>
          </a:sp3d>
        </p:spPr>
      </p:pic>
    </p:spTree>
    <p:extLst>
      <p:ext uri="{BB962C8B-B14F-4D97-AF65-F5344CB8AC3E}">
        <p14:creationId xmlns:p14="http://schemas.microsoft.com/office/powerpoint/2010/main" val="164332633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3238128" cy="1162050"/>
          </a:xfrm>
        </p:spPr>
        <p:txBody>
          <a:bodyPr/>
          <a:lstStyle/>
          <a:p>
            <a:pPr algn="ctr"/>
            <a:r>
              <a:rPr lang="es-CO" b="1" dirty="0">
                <a:solidFill>
                  <a:srgbClr val="FFC000"/>
                </a:solidFill>
                <a:latin typeface="Comic Sans MS" panose="030F0702030302020204" pitchFamily="66" charset="0"/>
              </a:rPr>
              <a:t>Productividad y valor añadido</a:t>
            </a:r>
            <a:endParaRPr lang="es-CO" dirty="0">
              <a:solidFill>
                <a:srgbClr val="FFC000"/>
              </a:solidFill>
              <a:latin typeface="Comic Sans MS" panose="030F0702030302020204" pitchFamily="66" charset="0"/>
            </a:endParaRPr>
          </a:p>
        </p:txBody>
      </p:sp>
      <p:sp>
        <p:nvSpPr>
          <p:cNvPr id="3" name="2 Marcador de texto"/>
          <p:cNvSpPr>
            <a:spLocks noGrp="1"/>
          </p:cNvSpPr>
          <p:nvPr>
            <p:ph type="body" idx="2"/>
          </p:nvPr>
        </p:nvSpPr>
        <p:spPr>
          <a:xfrm>
            <a:off x="323528" y="2060848"/>
            <a:ext cx="4392488" cy="4187552"/>
          </a:xfrm>
        </p:spPr>
        <p:txBody>
          <a:bodyPr>
            <a:normAutofit/>
          </a:bodyPr>
          <a:lstStyle/>
          <a:p>
            <a:pPr algn="just"/>
            <a:r>
              <a:rPr lang="es-CO" sz="2000" dirty="0">
                <a:latin typeface="Berlin Sans FB" panose="020E0602020502020306" pitchFamily="34" charset="0"/>
              </a:rPr>
              <a:t>Una gestión documental, además de ahorro de costes, genera una productividad y valor añadido adicionales, originados por el rápido acceso a la información dentro de la organización y su posterior distribución, sin necesidad de trasladar los documentos.</a:t>
            </a:r>
          </a:p>
        </p:txBody>
      </p:sp>
      <p:pic>
        <p:nvPicPr>
          <p:cNvPr id="5" name="4 Marcador de contenido"/>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5292080" y="2060848"/>
            <a:ext cx="3330706" cy="3240360"/>
          </a:xfrm>
          <a:prstGeom prst="rect">
            <a:avLst/>
          </a:prstGeom>
          <a:ln>
            <a:noFill/>
          </a:ln>
          <a:effectLst>
            <a:outerShdw blurRad="44450" dist="27940" dir="5400000" algn="ctr">
              <a:srgbClr val="000000">
                <a:alpha val="32000"/>
              </a:srgbClr>
            </a:outerShdw>
            <a:softEdge rad="112500"/>
          </a:effectLst>
          <a:scene3d>
            <a:camera prst="orthographicFront">
              <a:rot lat="0" lon="0" rev="0"/>
            </a:camera>
            <a:lightRig rig="balanced" dir="t">
              <a:rot lat="0" lon="0" rev="8700000"/>
            </a:lightRig>
          </a:scene3d>
          <a:sp3d>
            <a:bevelT w="190500" h="38100"/>
          </a:sp3d>
        </p:spPr>
      </p:pic>
    </p:spTree>
    <p:extLst>
      <p:ext uri="{BB962C8B-B14F-4D97-AF65-F5344CB8AC3E}">
        <p14:creationId xmlns:p14="http://schemas.microsoft.com/office/powerpoint/2010/main" val="13481911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4 Título"/>
          <p:cNvSpPr>
            <a:spLocks noGrp="1"/>
          </p:cNvSpPr>
          <p:nvPr>
            <p:ph type="title"/>
          </p:nvPr>
        </p:nvSpPr>
        <p:spPr>
          <a:xfrm>
            <a:off x="1072708" y="1124744"/>
            <a:ext cx="2212848" cy="864096"/>
          </a:xfrm>
        </p:spPr>
        <p:txBody>
          <a:bodyPr/>
          <a:lstStyle/>
          <a:p>
            <a:r>
              <a:rPr lang="es-CO" dirty="0" smtClean="0">
                <a:solidFill>
                  <a:srgbClr val="FFC000"/>
                </a:solidFill>
                <a:latin typeface="Comic Sans MS" panose="030F0702030302020204" pitchFamily="66" charset="0"/>
              </a:rPr>
              <a:t>DESVENTAJAS</a:t>
            </a:r>
            <a:r>
              <a:rPr lang="es-CO" dirty="0" smtClean="0"/>
              <a:t>	</a:t>
            </a:r>
            <a:endParaRPr lang="es-CO" dirty="0"/>
          </a:p>
        </p:txBody>
      </p:sp>
      <p:sp>
        <p:nvSpPr>
          <p:cNvPr id="7" name="6 Marcador de texto"/>
          <p:cNvSpPr>
            <a:spLocks noGrp="1"/>
          </p:cNvSpPr>
          <p:nvPr>
            <p:ph type="body" sz="half" idx="2"/>
          </p:nvPr>
        </p:nvSpPr>
        <p:spPr>
          <a:xfrm>
            <a:off x="323528" y="1988840"/>
            <a:ext cx="3960440" cy="3960440"/>
          </a:xfrm>
        </p:spPr>
        <p:txBody>
          <a:bodyPr>
            <a:noAutofit/>
          </a:bodyPr>
          <a:lstStyle/>
          <a:p>
            <a:pPr algn="just"/>
            <a:r>
              <a:rPr lang="es-CO" sz="2000" dirty="0">
                <a:latin typeface="Berlin Sans FB" panose="020E0602020502020306" pitchFamily="34" charset="0"/>
              </a:rPr>
              <a:t>Si bien es cierto de las desventajas más comunes que tiene la aplicación de una nueva tecnología es el factor económico y más estas denominadas TI (Tecnologías de Información), es así como damos un ejemplo del costo en EUROS de un Sistema de Gestión Documental</a:t>
            </a:r>
          </a:p>
        </p:txBody>
      </p:sp>
      <p:pic>
        <p:nvPicPr>
          <p:cNvPr id="8" name="7 Marcador de posición de imagen"/>
          <p:cNvPicPr>
            <a:picLocks noGrp="1" noChangeAspect="1"/>
          </p:cNvPicPr>
          <p:nvPr>
            <p:ph type="pic" idx="1"/>
          </p:nvPr>
        </p:nvPicPr>
        <p:blipFill>
          <a:blip r:embed="rId3">
            <a:extLst>
              <a:ext uri="{28A0092B-C50C-407E-A947-70E740481C1C}">
                <a14:useLocalDpi xmlns:a14="http://schemas.microsoft.com/office/drawing/2010/main" val="0"/>
              </a:ext>
            </a:extLst>
          </a:blip>
          <a:srcRect t="5484" b="5484"/>
          <a:stretch>
            <a:fillRect/>
          </a:stretch>
        </p:blipFill>
        <p:spPr>
          <a:xfrm rot="420000">
            <a:off x="4725279" y="1545465"/>
            <a:ext cx="3837598" cy="3931920"/>
          </a:xfrm>
          <a:prstGeom prst="rect">
            <a:avLst/>
          </a:prstGeom>
          <a:ln>
            <a:noFill/>
          </a:ln>
          <a:effectLst>
            <a:outerShdw blurRad="44450" dist="27940" dir="5400000" algn="ctr">
              <a:srgbClr val="000000">
                <a:alpha val="32000"/>
              </a:srgbClr>
            </a:outerShdw>
            <a:softEdge rad="112500"/>
          </a:effectLst>
          <a:scene3d>
            <a:camera prst="orthographicFront">
              <a:rot lat="0" lon="0" rev="0"/>
            </a:camera>
            <a:lightRig rig="balanced" dir="t">
              <a:rot lat="0" lon="0" rev="8700000"/>
            </a:lightRig>
          </a:scene3d>
          <a:sp3d>
            <a:bevelT w="190500" h="38100"/>
          </a:sp3d>
        </p:spPr>
      </p:pic>
    </p:spTree>
    <p:extLst>
      <p:ext uri="{BB962C8B-B14F-4D97-AF65-F5344CB8AC3E}">
        <p14:creationId xmlns:p14="http://schemas.microsoft.com/office/powerpoint/2010/main" val="218991059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AutoShape 4" descr="data:image/jpeg;base64,/9j/4AAQSkZJRgABAQAAAQABAAD/2wCEAAkGBxMSEhQUExMWFhUVFxoWFxgYGRgbHBscFxkbHxsYGhgcHSggGBwlIBseIT0hJikrLzAuGB8zODMtNygtMCwBCgoKDg0OGxAQGywkICQsLCwyNCwsLCwsLCwsLCwsLCwsLCwsLCw0LCwsLCwsLCwsLCwsLCwsLCwsLCwsLCwsLP/AABEIAOEA4QMBIgACEQEDEQH/xAAcAAEAAgIDAQAAAAAAAAAAAAAABQYEBwIDCAH/xABFEAACAQMDAgQDBQUGBAMJAAABAgMABBEFEiEGMQcTQVEiMmEUQnGBkSNSYqGxCBUzcoLRJKLB8EPh4hYXNVNUc4OSs//EABcBAQEBAQAAAAAAAAAAAAAAAAACAQP/xAAiEQEBAAIDAAICAwEAAAAAAAAAAQIREiExQVETcQMyYSL/2gAMAwEAAhEDEQA/AN40pSgUpXwmg+0pSgUpSgUpSgUpSgUpSgUpUZbazHJcy2yHLwojS/w+ZnYv4kKT9OPem2WpOlKUaUpSgUpSgUpSgUpSgUpSgUpSgUpSgUpSgUpSgUpSgUpSgUqP1DWIYJIYpGw87FI1wSWIXcew4AHqeKyrq6SNSzsFUdySAP51m2bd1CaitP6itp5DFHKDIBu2EMrbc43BWAJXPGRkVDdZav5M9vHIk5t3WRnMMbybnUpsjfYCQh3MSPvbQM43ArWXLpaYblHJCsrFeGAIOD7HHaqn0/8A/GNU/wDtWY/5JqjejdSSGdY5IbxZJgIkmngihjYRKzLEixn4Tje/Iyfi5AAAnNHsvL1K+lMiZnS32xhhvCwowLsvcAs+P9P1qd7Zy2s9KUq1lKUoFKUoFKUoFKUoFKUoFKUoFKUoFKUoFKjdd1yG0QSTFgpZUyqs3LkAZ2g4GSOT7ipKhspXCSUKCWIAAySTgADuSfSoa66qgjIMglSMnHmtFII+e2XK4A/iPH1rNs3E5UbqGuwQkiR8bRlsKzbB+8+0HYuOctgY5ro6o1VoIAY/8SV0hjOMgNKwUMRnkKCWx67cVF6hoFySkdvOsVs0TRzBgzSEuwLSK2cGRhkbmzgknBzWXL6Tll9MjqHWXjuLGNFUrcSlTIcEqFQvtUY+9txn0H1Ix09XRSma2aKQbslViK8scq24SZ/ZKFUhm2sdrFRgtWJ1ZtWfSgnyi78vjt/gyjH5Yx+VZnVum3Zmtrqz8ppIRIjRyllVkm2Zwyg4YGNf1P4VHaO6iOrLGeFYbye8Um3mjfaIkRAHYI6q3MgyrngsQcdgcESnU16zOYhdG2/Z5TaPjkdtwGDtY7VIBIUEnd6D5vo6dmvY3GpGNg3AhhLhEGRyXOGd/TdwACQBySbTFEFAA7AY5JPb6nk/nWzGtmNqB0mzkkW3Mu5hAoId12vJJsKGUp3QYZuDyS/YYGe/TumbeG5mulUmafAdiScAY4UfdHA/SpK7u0iC7jjc6ov1ZzgAf1/AGsiqki5jClY97eJEuWPc4AAJZj3wqjljweB7GozT+pYpJjbsksM2CypKm3eo7tGQSrgeoByPUCt3G7iXmmVFLMQqgZJJwAB6knsKwLLXoJZTCjEvs8wAo6grkDcrMoVxkgfCT3FV3q+9uI7y3xZzXVuI3O2IAjzty7Gk3cAKoOMkDLZ5IGMHQtRe2uY1k02eEXUnl+fJMkzBjvcIcMxVM5wBwCay3tNyu2w6UpVLKUpQKUpQKUpQKUpQKUpQYUurwLMtuZUEzqWWPI3EDuQPbg/oawmvXuJZIoW2JEdssuATvxkxxg8ZAIJcggZ2gE52wetXUFtqEki26mf7DLcNMT8W2EqFjA9M85P0FduhRynSrPytxeaOKSV1ZVbMw3ySAsCM7mJ7ZwTjnFTtG6lH6dg3K8ryybWVgJJpGTcD8J8stsJBwR8PBxjFYep9SypdrZrbspmQmCZipQsPnyoOQEBzyRkjHGQahL/QxaX2mETTyh55g/nSM+cwNswvCjbzzjPNS3VJxqOlnn55x+sJPP6VKWJqmjSRLdzTXcwh2xMvxCRt8Um8ssbLsXedqCMDB/PjJj6blkttt1dSRqYypijKbFUrgq7MhMxx3JwDzgAVM9VaN9stZIN5QttKuPusjq6Nj1wyjioyw0a9kKi9uUdFIOyFCgcjt5hJJK/wDAPY5HBWapZq+IGO1mvtFtvs0gM8BRkZ+zNbOVw2TxkL3J/rmpCx1PVbnEb2iWa8B5PNSZsevlonCn6scDIOG7VbNM0uK3UrCgRSSxA9WY5LH3J9zXbc3kceN7qu4hV3EDLMcBRnuSSBge9ONOF+ajz07A3lb0D+Tjyw3xbSBjcM/e/i79/c1LAYoK6by8jiQvK6oi8lnYKo/EngVUxk8XjjMfHfSsO81KOKBp3bEaoZCcH5QM9jzn6VVOpNTWPyvtcdw5nWQpHB5uEKbNsf7Igl23/MxxlWxgVu27fPEYrHLpkzuQqX0ank7QGimJJHqeAP1x3NdXU+vapbQteLDB9njwzQMWMxTPLFgQqHHO3Bxz3xWP1FaSrZ6MLlt0sd7ZeaTzlsMpyfU5bv9M1Y+u8NZSREhfPAhJJACq/zuSeAFTe/P7tTUVH9ZQ+cbXypGEkuUSPgKytsdmkPdQojBypDHO0Ebs1HdY6fJbR293NeSSPBcxOQVjVDvby3Cqq7kG12ONx4HOakeqNKuXktLqwMZeAOuyQsFeOUKDyOQRtHt3P4Hv8A/ZuS8jYakY3DYAhi3CNAGDfMcO7HABbjjIAGTnE9sfrGNpzJEZ5oFWLMfleYC8jbhuJjUuwTA+Be+efSpLR7B3W38zftt1UIZP8AEkYR7POk5+EkEnaecsSQCAKmZnSKMs3yopJPJOFH6mqf0p4pWF9KYVZopNxCLJgbwOxU5xk+x5quP2uY/a8UpSqWUpSgUpSgUpSgUpSgUpSgpWp2iy6wEYZV9Pljb8HlUEfpWH0zrEmmxrZXkUxEPwQzxxPIkkY+XIjBKEDjBHoKtY0dTdm6bO4ReSoBOApbcxI7Ek4/DH1qVxUSX1zmN9VG/t31GS3dEkgSCUTLK4Cu3BG1YjkgEEgs4H0BqfutGilkjlkXe8XMec4Un7wXtu+vepClbx+2zD7fAKGvtfDVLVvpbrCG9kniBVJYJXiMRYF8RkqX44IJB7Z7d6hetGMxFypIisLiErjHxuJkE5z+6qbk/wAxfPyioq66VgubC2cApdPO3kzKdrIZp3diSPmUAs2PfsRnNS+kWc0mk3VpIQ0kQntlkAwHKg7H/HJGfqDUWudq19QXrQ20ske3eqkruzgt2UYHfJwMe5FQPX1sRo9yrnzHWAksQOWHO4DsOeR7Vg9Vaoz6Pb3IU4P2SdwPRQ8bt+lZWt6tDqdvJaWciytNGwZ1yUjBHdz6MeAF785xgGlpa+9fXDJpgkGSEa3kkA/cWSMvx68CpWfqyzESyidHDgbAh3MxbsqoPiLH2xWRoEExtI0uwhk2BZFXle2Mc5zx39O9fNM6Zs7di0NtFGx4yiKp/UCnfwd3xEavplzeQQjKxuJ45zuG4J5T7gmFI3twFPIHzHPapvU9IgnCm4jSRY8sA4DKDjklT8J49SOOak6o/i+7CwwrsoaaJGAx8Ss4BVvXH04zjnis46nbOEk7We/1OK2tnnc4ijTeSB90D0ArUt94/RhmEVozKOxZ8Z+uMcVuS6tUljaORQyOCrKexB7g1rHVvA3T3YukssC8kgEFR+bdhVx0nivnx+yMNZAgjB/af+mta9U3tjKwms0lgdjuaM4Kgk87GByK59b6XYW0gjsrmS4KnDsQuz/SR81ZvTPhfqN6AyxeUhAIebKAg+wwSf0rWurpnxHv7NgVmaRPVJCWGPpk8VurozxhtLv4J8W8v8Xykf5vSq1p/gANo8+8Ib1EaDH5Fua75fACHHw3kmfqi/8ASg3DaXccq7o3V191II/lXfXna+8LNWsQz2kxdRyBGxDH/T2Jrv6f8Yr2zk8nUYWfbwcjZIv1II+Kg9BUqK6c6ht76ETW8gZT3Hqp9mHoalaBSlKBSlKBSlKBSlKBSlKBXRfPtjc+yk/oK76xdUtTLFJGGKeYpTcACV3DBIB4zg8Z9fQ9qVlV7prSEn0qzjlLcwwyblZkcMVDhldCGU5Pofep+z09IYvKiXCgHAJJySSSWY5LEkkljkkkk1y0uyEEMcSklY1VFLYzhRgZwAOwrKrJGTHpEdO6Obe2SB3EgUEfLgYP3cEnIGcfhWfZWMUKhIo0jUdlRQoH4AACsDVnuvOtxAIxDuJuGcncFA+FUA9ST39MVkatqawICcEnOBkAcKWYkn5VVQWJ9h6nAOdQ6jPrpu7pIkZ5GCooJYnsAPWqzfdQ3Nq8b3EcTWsjBTJEzExbzhWcMPijyQCwxjOcVm9baY1zaMiTLCwaOUSMAVBikVwWB9Mrn8hTkcuukbf9Zss0cSRp5jvGBAzkTlJGwZPLCkIoUFuTwBztJxXV4srmzjHvc2//APQVD2NjeXay3EOtQFkBQmC2gKgqM7WkbL47HBOKyeotcC6XZzXkDTzOYXWFMjfLjcuSAcDjdjHsMelTb0i26bD3ADJ4A5JNef8AxP6/n1C4/u/T9xTdsJjJ3TMPQEfcH88e1W7xv6xa2skt4/hlulIYHuseMPz7kkL+tPAzokWtuLuZf284yme6RnsPoT3rpHSeO/w68JILILNdBZrng4PKRn2UH5j9T+VbMAr7SjSlKr2t9bWFpIIri5RJDj4e5GexbHyj8aCw1AdV9IWuoRlJ413fdkAAdTjuG7/lU1bXCSIrowZGAKspyCD2IPrXbQeY7mC+6ZvgVJaFzx32Sr7EejgV6I6a12K+t0uITlXHb1B9VP1FY/WXTkeoWslvIPmGVb1VhyCPzrSHhJrkml6k9hcfCsj+WQfSTICsPof+ooPRdKUoFKUoFKUoFKV8JoPtKiNB1o3LXCmJ4/IlMXxFTuwqncCuR97tnj+VS9ZtkuylYd/qAjwApd2ztRcbmxjPcgADI5JA5HqQKi7HqcNcLbTwSW8rqWjEmxlkC/NtdGZdw77Sc02bidmlVFLMQqqCSScAAdySewqC1HqNokM32dzCu3c5Kq21iBvWM/ERz2O08HiuGt3e+9tbT7hV7iTthvKKhEP03tu//GB6msS/6Q827eeW5lMDNHL9myBHviChWJ7lcqG2ds5zntU5VOV+mN1tdSLe6WgciKS4O5B94ouVyc8gHnHuAfSszr2ON0t4ioMs0wji3FgoLK29mCkb1EYb4Dw3APBNRfXVwhutJk3Db9p4bOPmTg/XNTvVnT7XiRGKYwywyCSOQANhgCCCpIBBBIqdy7058pd67Q/V3StotjcGRDJKYmAkclpC5HwhT6ZbbhQAvYYxWXa3Ju7KymCeehVJJEUr8RCHHDEK2JMHaSOVz6YrK0rp2XO+8uDcuMhfgWNFyCCRGvBbBI3Ek4JAxk5sNvAqKFRQqjgAAAD6ADgVslv+Nkt/xXbDRGJk/ZrDHLIZJVB3PIcBQHYDaibQBsXOcfN3zY/KHHA47Vzr4x4NXMXSY6eb+qEOq9RiAsTGJFjHqAkY3PgfUhv1r0eiAAAdgMD8q88+CUPma1cSHkqkzfm0gGf5mvRFapF9T6sLS0nuCM+VGz4HqR2/nWk/CrxB1G61RIppTJFNvLKQMIAjMCuBxyAPzre2p2EdxFJDKu5JFKsPcGq50R4fWulmRodzPJwWcgkD90YHAoLVM+FY+wJ/QV4v6gvnnuZ5ZDl3kZm/XsPoO1e0iM15d8TegLm0u5Xjhd4JXLxsilsbiTsIHII/2oNh/wBnPW3ktp7ZuRAysn0Em7I/Vf51uCtb+CPSD2No8kyFJrgglT3CrnaD7Hkn862RQK0B/aH0bybmC8jyDINrEejR4KkfXH9K360gBwSM/jWt/wC0BEDpRJHKyxkH2ySKC49Hast3ZW865+ONc575Awc/mDUzWvvAqfdpEP8AC8i/85rYNApSlArC1XVoLZN88qRJkDc7BRk+nNZtVDxEt7UrayXMJmK3EaRLkhd8pC5cfeUAZx9MeprLWW6ib1jVfKMcaANPMSI0PbC4LyNjkIoIyfcqO7CuqTp9JB+3eSVvU73RfwVEYAD9T7k1EaFMZtVv3YcW6Q28X0DqZJSPbLbR9dgriLS5ut0/2u4hUbh5KxrGPh9NzLvbnjf2OCV4xU7RuVMX7/Y7V/slt5jRj4IY9q5J+p7d9xPJ+hPeItJm1W384B0iZMRwl2j3SYwxldPi2q3whRx8JJzldvPwvlLaZAzMWY+YWZjlmbzXBJPOTkV2+G5/4ID2lmH6TPWS70yXekNf6CyGwthO8k6xqrbsFGW3dJPOlBBc7ZAu1VYbmKhjtDVx650n7PFBctdTvJBcwSftJBtb4wrDYFCoNhbO0DjOc1L9T6ZeC6hurPy2ZUaKSOUlQVYgghgDggiu5On5blW+3sr7hgRR7giDjI3Z3OxxgtxxwAMnOXfibvuMHrDT7oT297ZqsrxK8bRMQu9HwcBvQggHv7fhXOAaheELPGtvAfnUPvkf+ElQFjU8g4ySDxirdBCEUKOwGB+VdlPx7+W/i37WF/dcZZXKgsgwpIGRnvg+mcDt7VmAV9pXSYyeOmOMx8KUpWqK+OODX2lB508E7sRa1PG3HmLKg/zBwcfyNei681dZBtJ6gFwE2x+Ysy+xVhh8fmWr0fb3CuiupyrKGBHqCM0HdStb6D4mvdaktp9kaFGD/FKdrEr6gYwQa2RQKUpQKUqmeJXW8enW5CndcyDbFGO+TxuI9h/OgqmsdMxarr0u2V1jtooxOUbBL/FtRTjjHrWf4/TrHpQjzy0sYUep28n+QqmeCcs0eryxytueaIyS887vm+L+L4v51z/tCat591b2cYLNGMkD1aXAVR9f96DYHgZBt0iH+JpG/VzV/qL6X0xba0ghUYEcajH1xz/PNSlApSlAqmeJp/Z2Y972AfzarnVU6602W5NpHDgMtyspZhlVWNXyxGRnkqMA5O72yROfiP5P6oQXy6bq9w0+Et79Y2WU4CrJGu0qzHtnJOfTIq63+r28aZeVAG4UAgljj5UUcux9lBNd1/psU6GOaNJEPdXUMPpwfX61i6V03aWxzBbxRt23KoDY9t3fHHbNTJYmY5TpD+HumXFvZeVINuHkMW4fEEdyy+YAcBssTtB4BAzmpjpzRFtIvLV2YFmcltvd2LNjAAAyTxUrSqmMiphIUpSqWUpSgUpSgUrjJIFBZiAAMknsAPWtVa141RLM0NnbvclfvLnBx3wMZx9aDa9K1VovjGrSLHe2slqH4WQ5K5z6ggEfjzW0oZQ6hlIKkZBHYg+tBrjxu6NN9aiaJcz2+SAM5ZO7KAO59R+FQ/gN1r5sf2CY4kiH7InA3IPuY91/pW4q0L4r+H8tnN/eOnblG7e6x53RN6uuPun1Hpn2oNwdUdMW9/GEmU7lO6OReHjYdmVvQ1V11LVtNUi4h+3wKOJYeJsD9+M/MfqKwPDjxcivdsF3tiuOwPZJPw/dP0J/CtoKc8jtQUyLxQ07AMsrwsfuyxurD6dq7D4m6Z9258w/uxo7t+gXNWi4sYpPnjRv8yg/1FROtvBYW81wtuv7NS2I0GSfyFBrnXfGKWVmh062YuudzyjAUfvbc8Y/irXdkLi4uS8G68u2yWnYfs0P8OeM/U+/Art6W0h9Wuri5lnECMxMgRsE7vugZ7Y9TV+v+orDR7YRQlWYD4UUglj+8zDt+dBVOmNTfTNSuJ79kEq25wFx8TMPhGBj2rv8I9Cl1PUn1C5BKRP5mecNLnKKOOVUc4+i+9U/RdFvNavGKgku2ZJCPgjH+wHAFepum9DisbeO3hGEQfmSeSx+pPNBJ0pSgUpSgV8xX2qh1x1Q0JS1tRvvJ+I17hAe8j+gAwcZ9vYGpyykm05ZTGbrj1RqWqJcxJZ28TwnG93b1zyDyCoAxzg5rL6h64tLF0juHKuyhsBWbCkkbjgdsgj8qw7CGHRrJpJ5Wkf5pJGJZ5HOcKuf0A/En1NYmk6ujqlxqgtImY7rdHUCRFPyktIxO8/wgdvc4HLlftw52fPa9o2RmuVRuma9a3GRBPFIR3COrEfiAcisebqi2DFVcysOCsKvKQfY7AQp+hIrryjvymvU1SqrqvXdvahGuEniV22qXibk+2Bk/wAqstrcCRQ65wwyNysp/NWAI/MVssrZZXbSlK1pSlKDVX9oLX2gs0t0JBuGIYj9xR8Q/A5Aq1+HvSFvp9tGI1BkZQZJCPiYnnv7DOMVCeN/SzXtj5kS7pbc7wB3K4+MD3Prj6Vz8NPEa3vLdI5ZFiuI1CurHaDjgMpPBzjtQWrqnp2G+t3hmUEEZU+qtjhh9a1n4D6s6SXdg5LLA5KE+gDFSP5Zq79Y9f2dhCzmVJJCDsjQhixxxnHyj6mtAdPX2qWcj6hb277Z9xLFCyEM2fTnGfWg9WV8IrSWkePq4UXNqc/eaNhj8dp/3q32vjFpLjmdkPs0b/7UEF134LxXDNNZMIZDkmMj4GP0/c/pVJt7/qDRiIysjxqMBSpljAHsR8tba/8Ae1pP/wBV/wAj/wC1ReqeNemIp8syTH90IVB/NsCgqOl+PcqjFzaqx90bb/I1m3Hj8hUhbJs/xOMfnxVc6g8WIZVYQabbqx43yIjH9ABXZ4DdPxXd3cTzxI6xKMKVBTdIT908cAUFU1i5udXmVoLBVI+HFvEcEn1Zhx+v1q16X4G3jwPJNIkUgGUj+bOB95gcL/OvQtpZxxDbHGiL7IoUfoBXbK4UFjwACT+AoNKf2e9eCGfT5AFdW3pjucZEgPvjA/Wt215b6V14Ra+J4sCOS4dMfwSkqf65/KvUlApSlApSlBBdUa6baJvKhknlIwkcaO3J7FioIRfXJx24qB6Q0oWkMl/fP/xEq+ZM78eWvfygPugdsDucAcAVetoqN1fQYLobZ08xBzsLNtz7lQQGP41zuNt25ZYW3ak6FaSavci9uF22cZP2WFvvkf8AjOO3ccD/AKD4pG70VLG7mv2uZMTbU8kIjs7dlijJBbB/dXB9ScDi4WttHDGqRqERBhVHAUDsAPQVVul2/vCZ75uYkZ4rRfTapw8+P3nOQD6Ko/eNZwk/afxyft8n6UOoDzNQULwfLhjOPLyMZaUYaR/p8g7YbueegauLWG5iumRTY/NIAqh4iu6OXYvAYjKkAfMpx3FW4nFaYk0pta1a4KsfsEbRLMVPEzQZ2pn2y7flg9yuNskVZIn+kdPfVLoapcqREmVsYmHyrnHmkepPcfXn7q1smuEMQRQqgBVAAAGAAOwA9BXOrk0vGafGYDvWFZ6tDMzLFIshThth3BT7FhwD9M5ql9cXs09ytjZzMJZUInGEMUUTZy7fDu8w5wAG7enOasnR+j/YrZYNkaCPgeWWO73dtwBDE5yOfTmp5bqeW6nqVgnWLfdt8+Ld7b1z+mazVOe1Xte32tfdU+EVheO0oDQSMcsYzwf9B4H5VsGlGtZ6B4KafbuHkL3BByoc4Ax7hcbvzrZKRKqhQoCgYAA4x7YrnSgr+tdE2F0CJrWM59VG1v8A9lwaq1x4J6W3yrKn4SMf61smlBqYeA9luz502Pbj+vepWHwX0kd4pG/GVx/QitiVxkcKCScADJJ9AKDT/jLb2Wn6cLeG2iV5m2rgDcoXktnufb86sfgjoZtdMjLAB5z5x99rAbc/kK1beO/UGuAIc28bAA44EUZySf8AMc/qK9HQxBVCqAFUAADsAOwoOdQvWd6IbG6kP3YX/mpqaqleMb40m5/ygfqaDytbzFHVx3Vgw/EHNe0tHuRLBFIOzxq36gV5ctOkVk0WS/GfMjm2nnjZwDkfia9D+Gepi40y2f2TYfxXigtFKUoFKUoFKUoMHWdOFxC8JdlVxtYocNtPcA4OMjj86xumtAjsYRDCXMYJIDtuIz3AOBxnn8zUvSs1N7Zxm9o/W9IS6iaJ2kVW7mN3Q/qpGR9DkGsfpXp+OwgEERJRSxBOM/Ec8kAZx2z34FTFKa72cZvZVY6+6lNjAvlrunncQwKexkfgFv4R3+vA9as9R2raHb3JjM8SyeU29NwzhvcD3pfDLxGdI9PixhZpX3zyEyXEzfebuefRV7AfifWsHpa4/vRDdS5+zs7C3h9NiNt8yUffZiCdp4UY4zk1a7q3Dxsh7MCp/AjBrX3SUtxpKm0niklhViYZ41L8MckSKo3Icn2I5PtmueVmOpfHHKzDUvi8XWh20kZjeCJkIxtKLjH4Y4ql9FRvZalcaers9r5QnhDMW8oFgCgJ5xknufug9yasknUm/iGGV2PqUZFGfd5Ao/TJ+hqs6/dtpVvNdOQ95ckIvBKrgHaig87FAJ92PtnjLnN9My/km/8AlddT1y3t8CWVVZvlXuzf5UGWbt6A1wh1+FtuS6BsYMkUsYJPYZkRQCfbvUX0T04LeMTTHzbuYBppW5bLDOxTjhB2xXzxC1lILYxbfMmuQYYYhyzswxnHsuck+nHvV7utum7rbF6l1u5N3FZ2cieYw3ykxFvJj/fLF9u7PZdvt71bbSEogUszkDlm7k+5xx+lVvpPRE023Z7iXdM+HuJnbOWxjG4/dHYf+dSTa05GY7WdxjIOI0z+AkdW/VaT7pL81MUqt6b1lBJcfZpUltrj7sU6hS4942VmRx37Nng1ZKqVcuytN+OXXYRDp9s2ZZMecV52qfuDH3if5fjWxeueoVsLKa4OCyrhATjc5+UVp7wQ6UN5cSajcjcquSmezSk5ZiD3Az+v4VrWwPB3ov8Au+03yLi4nAaTPdR91Pyzz9TWwKUoFVTxTs/N0u7UdxGWH+nmrXWDrlqZbaeMd3idR+JUgUGhOhrdpuntSRe4cH9ME/0q7f2edR8zT3i9YZSPyYZqleDF60Y1KzkBBMTtj2aMMGH/AH7VK/2a7rm7j99j/wBRQbzpSlApSlApSlApSlApSlApSlAriyA9xXKlBwWMDsAKrvXnSw1C38sPsdSHjfGcMMjkexBI/nVlpWXGWaTcZZpVNFl1REWOaG3YqNvnCZgGwPmMflE5+mRUR0BZT3NxPfXyOswYxQI6FVSMd2RT6t2J78fWthV8ArOLOCjPefadc+zyf4drb+fGh7NKzKPMPvtVsD2JJq9VVepujxcTx3cEpt7uIbVkChlZefgkQ/MvPuDz+GM62/vDG1/suf3183n6+We34b6TonSu+LNl5i2PlD/iPtkQiI+YDksf8o2hifTaKn+sepV0+285lLksqIudoLN23N2RRySfpWNqUH2XFy5865dkgR3+FE81woAA/wANM4J7s2AMnioTW7m7E8NrcJDexXJ2yxJBKnlr/wDM8wsy7R9SDxxz2nbN+uHXIjdbdNSkt2jlctGuyVIwyr9658zAGDxlec9uDVm6Fe3NogtYwkSFkAByCUYqWV//ABFJGQ/qCO3aqrdafLpMtskDmeyuJkgNrJ8ZjL/eiPcqMEkHgY/MXTqLXYLC3aeY7UQYAGMsfRFHuf8AvgVsrZWB151Qthbkj4p5f2dvGOWeQ8DA9QCQT+Q7kV16G11b2huNRn3SBC7qBGiRjGdg2gbmHbcTjJ4qI6N0WWeU6rqA2ysP2ERziCLnHfsxHP0yT3PEfJK2v3RRCRpds/xsMj7RIp+VT6oP/PuRh3Wbt7XPpfqE30YlW3kjjOdrSbAWx6qqsePqcfTNTtcIYlRQqgBVAAA4AA7AD0Fc6qLkvy8zdcvNo2sTSw8ibc+GHDLLncp/Ampv+zlLm6u/TKA4/wBVbZ616JttTjVZwQynKyLgMPcc9wfaujojw/tdL3NDvZ3GGdzkkA9sDgVrVspSlApSlApSlApSlApSlApSlApSlApSlApSlApSlB1XVskiMjqGRgQysAQQe4IPBFYEej7OI55kX0XcrAfh5isQPoDipSlZpmojE0pEbzm3SyqCFZyCRnuEHCpntwBn1qq6DdyalM32/TPKWA74mkJIDbhxtIALY53DI4+oq+18KissZcfpRteuodXBs7W/RBnNwqKS7xggFUbKjaexI3Dkeh5t+k6bHbRJDCgSNAFUD6f1PrmsXSenLW2ZnggjjZu5Vcfl9B9BxUrSS/JjL7SlKVSilKUClKUClKUClKUClKUClKUClKUClKUClKUClKUClKUClKUClKUClKUClKUClKUClKUClKUH/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1030" name="Picture 6" descr="https://farm8.staticflickr.com/7010/6548658665_e41b068325_o_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397426"/>
            <a:ext cx="5314950" cy="3486151"/>
          </a:xfrm>
          <a:prstGeom prst="ellipse">
            <a:avLst/>
          </a:prstGeom>
          <a:ln>
            <a:noFill/>
          </a:ln>
          <a:effectLst>
            <a:glow rad="63500">
              <a:schemeClr val="accent2">
                <a:satMod val="175000"/>
                <a:alpha val="40000"/>
              </a:schemeClr>
            </a:glow>
            <a:outerShdw blurRad="50800" dist="38100" dir="2700000" algn="tl" rotWithShape="0">
              <a:prstClr val="black">
                <a:alpha val="40000"/>
              </a:prstClr>
            </a:outerShdw>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497280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541193" y="620688"/>
            <a:ext cx="3177480" cy="1162050"/>
          </a:xfrm>
        </p:spPr>
        <p:txBody>
          <a:bodyPr/>
          <a:lstStyle/>
          <a:p>
            <a:pPr algn="ctr"/>
            <a:r>
              <a:rPr lang="es-CO" dirty="0" smtClean="0">
                <a:solidFill>
                  <a:srgbClr val="FFC000"/>
                </a:solidFill>
              </a:rPr>
              <a:t>  </a:t>
            </a:r>
            <a:r>
              <a:rPr lang="es-CO" b="1" dirty="0" smtClean="0">
                <a:solidFill>
                  <a:srgbClr val="FFC000"/>
                </a:solidFill>
                <a:latin typeface="Comic Sans MS" panose="030F0702030302020204" pitchFamily="66" charset="0"/>
              </a:rPr>
              <a:t>GESTION DOCUMENTAL </a:t>
            </a:r>
            <a:endParaRPr lang="es-CO" b="1" dirty="0">
              <a:solidFill>
                <a:srgbClr val="FFC000"/>
              </a:solidFill>
              <a:latin typeface="Comic Sans MS" panose="030F0702030302020204" pitchFamily="66" charset="0"/>
            </a:endParaRPr>
          </a:p>
        </p:txBody>
      </p:sp>
      <p:sp>
        <p:nvSpPr>
          <p:cNvPr id="6" name="5 Marcador de texto"/>
          <p:cNvSpPr>
            <a:spLocks noGrp="1"/>
          </p:cNvSpPr>
          <p:nvPr>
            <p:ph type="body" idx="2"/>
          </p:nvPr>
        </p:nvSpPr>
        <p:spPr>
          <a:xfrm>
            <a:off x="539552" y="2092145"/>
            <a:ext cx="3600400" cy="3600400"/>
          </a:xfrm>
        </p:spPr>
        <p:txBody>
          <a:bodyPr/>
          <a:lstStyle/>
          <a:p>
            <a:pPr marL="0" lvl="1" algn="just">
              <a:buClr>
                <a:schemeClr val="accent3"/>
              </a:buClr>
              <a:buSzPct val="95000"/>
            </a:pPr>
            <a:r>
              <a:rPr lang="es-ES" sz="2000" dirty="0" smtClean="0">
                <a:latin typeface="Berlin Sans FB" panose="020E0602020502020306" pitchFamily="34" charset="0"/>
              </a:rPr>
              <a:t>Es un Conjunto de actividades administrativas y técnicas, tendientes a la planificación, manejo y organización de la documentación producida y recibida por las entidades, desde su origen hasta su destino final con el objeto de facilitar su utilización y conservación.</a:t>
            </a:r>
          </a:p>
          <a:p>
            <a:endParaRPr lang="es-E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088" y="1484784"/>
            <a:ext cx="3275664" cy="4207761"/>
          </a:xfrm>
          <a:prstGeom prst="rect">
            <a:avLst/>
          </a:prstGeom>
          <a:ln w="9525">
            <a:noFill/>
            <a:miter lim="800000"/>
            <a:headEnd/>
            <a:tailEnd/>
          </a:ln>
          <a:effectLst>
            <a:outerShdw blurRad="44450" dist="27940" dir="5400000" algn="ctr">
              <a:srgbClr val="000000">
                <a:alpha val="32000"/>
              </a:srgbClr>
            </a:outerShdw>
            <a:softEdge rad="112500"/>
          </a:effectLst>
          <a:scene3d>
            <a:camera prst="orthographicFront">
              <a:rot lat="0" lon="0" rev="0"/>
            </a:camera>
            <a:lightRig rig="balanced" dir="t">
              <a:rot lat="0" lon="0" rev="8700000"/>
            </a:lightRig>
          </a:scene3d>
          <a:sp3d>
            <a:bevelT w="190500" h="38100"/>
          </a:sp3d>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5055606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329208" y="514350"/>
            <a:ext cx="3456384" cy="1162050"/>
          </a:xfrm>
        </p:spPr>
        <p:txBody>
          <a:bodyPr/>
          <a:lstStyle/>
          <a:p>
            <a:pPr algn="ctr"/>
            <a:r>
              <a:rPr lang="es-CO" b="1" dirty="0" smtClean="0">
                <a:solidFill>
                  <a:srgbClr val="FFC000"/>
                </a:solidFill>
                <a:latin typeface="Comic Sans MS" panose="030F0702030302020204" pitchFamily="66" charset="0"/>
              </a:rPr>
              <a:t>RADICACION DE DOCUMENTOS</a:t>
            </a:r>
            <a:endParaRPr lang="es-CO" b="1" dirty="0">
              <a:solidFill>
                <a:srgbClr val="FFC000"/>
              </a:solidFill>
              <a:latin typeface="Comic Sans MS" panose="030F0702030302020204" pitchFamily="66" charset="0"/>
            </a:endParaRPr>
          </a:p>
        </p:txBody>
      </p:sp>
      <p:sp>
        <p:nvSpPr>
          <p:cNvPr id="6" name="5 Marcador de texto"/>
          <p:cNvSpPr>
            <a:spLocks noGrp="1"/>
          </p:cNvSpPr>
          <p:nvPr>
            <p:ph type="body" idx="2"/>
          </p:nvPr>
        </p:nvSpPr>
        <p:spPr>
          <a:xfrm>
            <a:off x="329208" y="2060848"/>
            <a:ext cx="4026768" cy="4187552"/>
          </a:xfrm>
        </p:spPr>
        <p:txBody>
          <a:bodyPr>
            <a:normAutofit/>
          </a:bodyPr>
          <a:lstStyle/>
          <a:p>
            <a:pPr algn="just"/>
            <a:r>
              <a:rPr lang="es-ES" sz="2000" dirty="0" smtClean="0">
                <a:latin typeface="Berlin Sans FB" panose="020E0602020502020306" pitchFamily="34" charset="0"/>
              </a:rPr>
              <a:t>Asignación de un numero consecutivo a los documentos de los términos  establecido. Dejando constancia de la  fecha y hora de recibo o envió y firma  y probablemente un cuadro de correspondencia donde se tiene todas las cartas o documentos que se recibe.  </a:t>
            </a:r>
            <a:endParaRPr lang="es-ES" sz="2000" dirty="0">
              <a:latin typeface="Berlin Sans FB" panose="020E0602020502020306" pitchFamily="34" charset="0"/>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0032" y="1857364"/>
            <a:ext cx="3607810" cy="4286280"/>
          </a:xfrm>
          <a:prstGeom prst="rect">
            <a:avLst/>
          </a:prstGeom>
          <a:ln>
            <a:noFill/>
          </a:ln>
          <a:effectLst>
            <a:outerShdw blurRad="44450" dist="27940" dir="5400000" algn="ctr">
              <a:srgbClr val="000000">
                <a:alpha val="32000"/>
              </a:srgbClr>
            </a:outerShdw>
            <a:softEdge rad="112500"/>
          </a:effectLst>
          <a:scene3d>
            <a:camera prst="orthographicFront">
              <a:rot lat="0" lon="0" rev="0"/>
            </a:camera>
            <a:lightRig rig="balanced" dir="t">
              <a:rot lat="0" lon="0" rev="8700000"/>
            </a:lightRig>
          </a:scene3d>
          <a:sp3d>
            <a:bevelT w="190500" h="381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842856"/>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278915" y="695212"/>
            <a:ext cx="3314696" cy="1162050"/>
          </a:xfrm>
        </p:spPr>
        <p:txBody>
          <a:bodyPr/>
          <a:lstStyle/>
          <a:p>
            <a:pPr algn="ctr"/>
            <a:r>
              <a:rPr lang="es-CO" dirty="0" smtClean="0"/>
              <a:t>    </a:t>
            </a:r>
            <a:r>
              <a:rPr lang="es-CO" b="1" dirty="0" smtClean="0">
                <a:solidFill>
                  <a:srgbClr val="FFC000"/>
                </a:solidFill>
                <a:latin typeface="Comic Sans MS" panose="030F0702030302020204" pitchFamily="66" charset="0"/>
              </a:rPr>
              <a:t>DEPURACION DE ARCHIVO </a:t>
            </a:r>
            <a:endParaRPr lang="es-CO" b="1" dirty="0">
              <a:solidFill>
                <a:srgbClr val="FFC000"/>
              </a:solidFill>
              <a:latin typeface="Comic Sans MS" panose="030F0702030302020204" pitchFamily="66" charset="0"/>
            </a:endParaRPr>
          </a:p>
        </p:txBody>
      </p:sp>
      <p:sp>
        <p:nvSpPr>
          <p:cNvPr id="5" name="4 Marcador de texto"/>
          <p:cNvSpPr>
            <a:spLocks noGrp="1"/>
          </p:cNvSpPr>
          <p:nvPr>
            <p:ph type="body" idx="2"/>
          </p:nvPr>
        </p:nvSpPr>
        <p:spPr>
          <a:xfrm>
            <a:off x="251520" y="1844824"/>
            <a:ext cx="4459979" cy="4572000"/>
          </a:xfrm>
        </p:spPr>
        <p:txBody>
          <a:bodyPr>
            <a:normAutofit/>
          </a:bodyPr>
          <a:lstStyle/>
          <a:p>
            <a:r>
              <a:rPr lang="es-ES" sz="2000" dirty="0" smtClean="0">
                <a:latin typeface="Berlin Sans FB" panose="020E0602020502020306" pitchFamily="34" charset="0"/>
              </a:rPr>
              <a:t/>
            </a:r>
            <a:br>
              <a:rPr lang="es-ES" sz="2000" dirty="0" smtClean="0">
                <a:latin typeface="Berlin Sans FB" panose="020E0602020502020306" pitchFamily="34" charset="0"/>
              </a:rPr>
            </a:br>
            <a:r>
              <a:rPr lang="es-ES" sz="2000" dirty="0" smtClean="0">
                <a:latin typeface="Berlin Sans FB" panose="020E0602020502020306" pitchFamily="34" charset="0"/>
              </a:rPr>
              <a:t>Es un programa diseñado como </a:t>
            </a:r>
            <a:r>
              <a:rPr lang="es-ES" sz="2000" u="sng" dirty="0" smtClean="0">
                <a:latin typeface="Berlin Sans FB" panose="020E0602020502020306" pitchFamily="34" charset="0"/>
              </a:rPr>
              <a:t>ayuda para</a:t>
            </a:r>
            <a:r>
              <a:rPr lang="es-ES" sz="2000" dirty="0" smtClean="0">
                <a:latin typeface="Berlin Sans FB" panose="020E0602020502020306" pitchFamily="34" charset="0"/>
              </a:rPr>
              <a:t> detectar, localizar y corregir errores de otro programa, permitiendo al programador analizar un programa, examinar los datos y supervisar determinadas condiciones, como los valores de las variables.</a:t>
            </a:r>
            <a:endParaRPr lang="es-ES" sz="2000" dirty="0">
              <a:latin typeface="Berlin Sans FB" panose="020E0602020502020306" pitchFamily="34" charset="0"/>
            </a:endParaRPr>
          </a:p>
        </p:txBody>
      </p:sp>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6056" y="1695591"/>
            <a:ext cx="3528392" cy="4145211"/>
          </a:xfrm>
          <a:prstGeom prst="rect">
            <a:avLst/>
          </a:prstGeom>
          <a:ln>
            <a:noFill/>
          </a:ln>
          <a:effectLst>
            <a:outerShdw blurRad="44450" dist="27940" dir="5400000" algn="ctr">
              <a:srgbClr val="000000">
                <a:alpha val="32000"/>
              </a:srgbClr>
            </a:outerShdw>
            <a:softEdge rad="112500"/>
          </a:effectLst>
          <a:scene3d>
            <a:camera prst="orthographicFront">
              <a:rot lat="0" lon="0" rev="0"/>
            </a:camera>
            <a:lightRig rig="balanced" dir="t">
              <a:rot lat="0" lon="0" rev="8700000"/>
            </a:lightRig>
          </a:scene3d>
          <a:sp3d>
            <a:bevelT w="190500" h="381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1802692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971600" y="620688"/>
            <a:ext cx="2743200" cy="1162050"/>
          </a:xfrm>
        </p:spPr>
        <p:txBody>
          <a:bodyPr/>
          <a:lstStyle/>
          <a:p>
            <a:pPr algn="ctr"/>
            <a:r>
              <a:rPr lang="es-CO" b="1" dirty="0" smtClean="0">
                <a:solidFill>
                  <a:srgbClr val="FFC000"/>
                </a:solidFill>
                <a:latin typeface="Comic Sans MS" panose="030F0702030302020204" pitchFamily="66" charset="0"/>
              </a:rPr>
              <a:t>ARCHIVO DIGITAL </a:t>
            </a:r>
            <a:endParaRPr lang="es-CO" b="1" dirty="0">
              <a:solidFill>
                <a:srgbClr val="FFC000"/>
              </a:solidFill>
              <a:latin typeface="Comic Sans MS" panose="030F0702030302020204" pitchFamily="66" charset="0"/>
            </a:endParaRPr>
          </a:p>
        </p:txBody>
      </p:sp>
      <p:sp>
        <p:nvSpPr>
          <p:cNvPr id="5" name="4 Marcador de texto"/>
          <p:cNvSpPr>
            <a:spLocks noGrp="1"/>
          </p:cNvSpPr>
          <p:nvPr>
            <p:ph type="body" idx="2"/>
          </p:nvPr>
        </p:nvSpPr>
        <p:spPr>
          <a:xfrm>
            <a:off x="467544" y="1962886"/>
            <a:ext cx="4030216" cy="4572000"/>
          </a:xfrm>
        </p:spPr>
        <p:txBody>
          <a:bodyPr>
            <a:normAutofit/>
          </a:bodyPr>
          <a:lstStyle/>
          <a:p>
            <a:pPr algn="just"/>
            <a:r>
              <a:rPr lang="es-ES" sz="2000" dirty="0" smtClean="0"/>
              <a:t>. </a:t>
            </a:r>
            <a:r>
              <a:rPr lang="es-ES" sz="2000" dirty="0" smtClean="0">
                <a:latin typeface="Berlin Sans FB" panose="020E0602020502020306" pitchFamily="34" charset="0"/>
              </a:rPr>
              <a:t>Un archivo digital, también denominado Fichero, es una unidad de datos o información almacenada en algún medio que puede ser utilizada por aplicaciones de la computadora.</a:t>
            </a:r>
          </a:p>
          <a:p>
            <a:pPr algn="just"/>
            <a:r>
              <a:rPr lang="es-ES" sz="2000" dirty="0" smtClean="0">
                <a:latin typeface="Berlin Sans FB" panose="020E0602020502020306" pitchFamily="34" charset="0"/>
              </a:rPr>
              <a:t>Cada archivo se diferencia del resto debido a que tiene un nombre propio y una extensión que lo identifica.</a:t>
            </a:r>
          </a:p>
          <a:p>
            <a:pPr algn="just"/>
            <a:endParaRPr lang="es-ES" sz="2000" dirty="0"/>
          </a:p>
        </p:txBody>
      </p:sp>
      <p:pic>
        <p:nvPicPr>
          <p:cNvPr id="6" name="5 Marcador de contenido" descr="222.jpg"/>
          <p:cNvPicPr>
            <a:picLocks noGrp="1" noChangeAspect="1"/>
          </p:cNvPicPr>
          <p:nvPr>
            <p:ph sz="half" idx="1"/>
          </p:nvPr>
        </p:nvPicPr>
        <p:blipFill>
          <a:blip r:embed="rId3"/>
          <a:stretch>
            <a:fillRect/>
          </a:stretch>
        </p:blipFill>
        <p:spPr>
          <a:xfrm>
            <a:off x="5076056" y="2060848"/>
            <a:ext cx="3672408" cy="3714776"/>
          </a:xfrm>
          <a:prstGeom prst="rect">
            <a:avLst/>
          </a:prstGeom>
          <a:ln>
            <a:noFill/>
          </a:ln>
          <a:effectLst>
            <a:outerShdw blurRad="44450" dist="27940" dir="5400000" algn="ctr">
              <a:srgbClr val="000000">
                <a:alpha val="32000"/>
              </a:srgbClr>
            </a:outerShdw>
            <a:softEdge rad="112500"/>
          </a:effectLst>
          <a:scene3d>
            <a:camera prst="orthographicFront">
              <a:rot lat="0" lon="0" rev="0"/>
            </a:camera>
            <a:lightRig rig="balanced" dir="t">
              <a:rot lat="0" lon="0" rev="8700000"/>
            </a:lightRig>
          </a:scene3d>
          <a:sp3d>
            <a:bevelT w="190500" h="38100"/>
          </a:sp3d>
        </p:spPr>
      </p:pic>
    </p:spTree>
    <p:extLst>
      <p:ext uri="{BB962C8B-B14F-4D97-AF65-F5344CB8AC3E}">
        <p14:creationId xmlns:p14="http://schemas.microsoft.com/office/powerpoint/2010/main" val="1118026929"/>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1257300" y="980728"/>
            <a:ext cx="2743200" cy="1162050"/>
          </a:xfrm>
        </p:spPr>
        <p:txBody>
          <a:bodyPr/>
          <a:lstStyle/>
          <a:p>
            <a:pPr algn="ctr"/>
            <a:r>
              <a:rPr lang="es-CO" b="1" dirty="0" smtClean="0">
                <a:solidFill>
                  <a:srgbClr val="FFC000"/>
                </a:solidFill>
                <a:latin typeface="Comic Sans MS" panose="030F0702030302020204" pitchFamily="66" charset="0"/>
              </a:rPr>
              <a:t>ARCHIVO FISICO </a:t>
            </a:r>
            <a:endParaRPr lang="es-CO" b="1" dirty="0">
              <a:solidFill>
                <a:srgbClr val="FFC000"/>
              </a:solidFill>
              <a:latin typeface="Comic Sans MS" panose="030F0702030302020204" pitchFamily="66" charset="0"/>
            </a:endParaRPr>
          </a:p>
        </p:txBody>
      </p:sp>
      <p:sp>
        <p:nvSpPr>
          <p:cNvPr id="5" name="4 Marcador de texto"/>
          <p:cNvSpPr>
            <a:spLocks noGrp="1"/>
          </p:cNvSpPr>
          <p:nvPr>
            <p:ph type="body" idx="2"/>
          </p:nvPr>
        </p:nvSpPr>
        <p:spPr>
          <a:xfrm>
            <a:off x="685800" y="2348880"/>
            <a:ext cx="3886200" cy="3899520"/>
          </a:xfrm>
        </p:spPr>
        <p:txBody>
          <a:bodyPr>
            <a:normAutofit/>
          </a:bodyPr>
          <a:lstStyle/>
          <a:p>
            <a:pPr algn="just"/>
            <a:r>
              <a:rPr lang="es-ES" sz="2000" dirty="0" smtClean="0"/>
              <a:t> </a:t>
            </a:r>
            <a:r>
              <a:rPr lang="es-ES" sz="2000" dirty="0" smtClean="0">
                <a:latin typeface="Berlin Sans FB" panose="020E0602020502020306" pitchFamily="34" charset="0"/>
              </a:rPr>
              <a:t>Son Archivos los conjuntos orgánicos de documentos, o la reunión de varios de ellos, reunidos por las personas jurídicas, públicas o privadas, en el ejercicio de sus actividades, al servicio de su utilización para la investigación, la cultura, la información y la gestión administrativa.</a:t>
            </a:r>
            <a:endParaRPr lang="es-ES" sz="2000" dirty="0">
              <a:latin typeface="Berlin Sans FB" panose="020E0602020502020306" pitchFamily="34" charset="0"/>
            </a:endParaRPr>
          </a:p>
        </p:txBody>
      </p:sp>
      <p:pic>
        <p:nvPicPr>
          <p:cNvPr id="8" name="7 Marcador de contenido" descr="333.png"/>
          <p:cNvPicPr>
            <a:picLocks noGrp="1" noChangeAspect="1"/>
          </p:cNvPicPr>
          <p:nvPr>
            <p:ph sz="half" idx="1"/>
          </p:nvPr>
        </p:nvPicPr>
        <p:blipFill>
          <a:blip r:embed="rId3"/>
          <a:stretch>
            <a:fillRect/>
          </a:stretch>
        </p:blipFill>
        <p:spPr>
          <a:xfrm>
            <a:off x="5292079" y="1676400"/>
            <a:ext cx="3124845" cy="4572000"/>
          </a:xfrm>
          <a:prstGeom prst="rect">
            <a:avLst/>
          </a:prstGeom>
          <a:ln>
            <a:noFill/>
          </a:ln>
          <a:effectLst>
            <a:outerShdw blurRad="44450" dist="27940" dir="5400000" algn="ctr">
              <a:srgbClr val="000000">
                <a:alpha val="32000"/>
              </a:srgbClr>
            </a:outerShdw>
            <a:softEdge rad="112500"/>
          </a:effectLst>
          <a:scene3d>
            <a:camera prst="orthographicFront">
              <a:rot lat="0" lon="0" rev="0"/>
            </a:camera>
            <a:lightRig rig="balanced" dir="t">
              <a:rot lat="0" lon="0" rev="8700000"/>
            </a:lightRig>
          </a:scene3d>
          <a:sp3d>
            <a:bevelT w="190500" h="38100"/>
          </a:sp3d>
        </p:spPr>
      </p:pic>
    </p:spTree>
    <p:extLst>
      <p:ext uri="{BB962C8B-B14F-4D97-AF65-F5344CB8AC3E}">
        <p14:creationId xmlns:p14="http://schemas.microsoft.com/office/powerpoint/2010/main" val="111802692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683568" y="476672"/>
            <a:ext cx="3888432" cy="1162050"/>
          </a:xfrm>
        </p:spPr>
        <p:txBody>
          <a:bodyPr/>
          <a:lstStyle/>
          <a:p>
            <a:pPr algn="ctr"/>
            <a:r>
              <a:rPr lang="es-ES" sz="2000" b="1" cap="all" dirty="0" smtClean="0">
                <a:solidFill>
                  <a:srgbClr val="FFC000"/>
                </a:solidFill>
                <a:latin typeface="Comic Sans MS" panose="030F0702030302020204" pitchFamily="66" charset="0"/>
              </a:rPr>
              <a:t>la importancia de copias de seguridad </a:t>
            </a:r>
            <a:endParaRPr lang="es-ES" sz="2000" b="1" cap="all" dirty="0">
              <a:solidFill>
                <a:srgbClr val="FFC000"/>
              </a:solidFill>
              <a:latin typeface="Comic Sans MS" panose="030F0702030302020204" pitchFamily="66" charset="0"/>
            </a:endParaRPr>
          </a:p>
        </p:txBody>
      </p:sp>
      <p:sp>
        <p:nvSpPr>
          <p:cNvPr id="3" name="2 Marcador de texto"/>
          <p:cNvSpPr>
            <a:spLocks noGrp="1"/>
          </p:cNvSpPr>
          <p:nvPr>
            <p:ph type="body" idx="2"/>
          </p:nvPr>
        </p:nvSpPr>
        <p:spPr>
          <a:xfrm>
            <a:off x="395536" y="1844824"/>
            <a:ext cx="4752528" cy="4572000"/>
          </a:xfrm>
        </p:spPr>
        <p:txBody>
          <a:bodyPr>
            <a:noAutofit/>
          </a:bodyPr>
          <a:lstStyle/>
          <a:p>
            <a:pPr algn="just"/>
            <a:r>
              <a:rPr lang="es-ES" sz="1600" dirty="0" smtClean="0">
                <a:latin typeface="Berlin Sans FB" panose="020E0602020502020306" pitchFamily="34" charset="0"/>
              </a:rPr>
              <a:t>Realizar la copia de seguridad protege los datos ante las perdidas producidas por virus, </a:t>
            </a:r>
          </a:p>
          <a:p>
            <a:pPr algn="just"/>
            <a:r>
              <a:rPr lang="es-ES" sz="1600" dirty="0" smtClean="0">
                <a:latin typeface="Berlin Sans FB" panose="020E0602020502020306" pitchFamily="34" charset="0"/>
              </a:rPr>
              <a:t>ataque de hackers, borrados involuntarios, caídas de tensión, etc., pero no nos </a:t>
            </a:r>
          </a:p>
          <a:p>
            <a:pPr algn="just"/>
            <a:r>
              <a:rPr lang="es-ES" sz="1600" dirty="0" smtClean="0">
                <a:latin typeface="Berlin Sans FB" panose="020E0602020502020306" pitchFamily="34" charset="0"/>
              </a:rPr>
              <a:t>olvidemos además que los soportes donde hemos realizado las copias de seguridad </a:t>
            </a:r>
          </a:p>
          <a:p>
            <a:pPr algn="just"/>
            <a:r>
              <a:rPr lang="es-ES" sz="1600" dirty="0" smtClean="0">
                <a:latin typeface="Berlin Sans FB" panose="020E0602020502020306" pitchFamily="34" charset="0"/>
              </a:rPr>
              <a:t>también debemos protegerlos. Por ejemplo si se produce un incendio, y ambos </a:t>
            </a:r>
          </a:p>
          <a:p>
            <a:pPr algn="just"/>
            <a:r>
              <a:rPr lang="es-ES" sz="1600" dirty="0" smtClean="0">
                <a:latin typeface="Berlin Sans FB" panose="020E0602020502020306" pitchFamily="34" charset="0"/>
              </a:rPr>
              <a:t>(ordenadores y copias de seguridad) se encuentran en el mismo lugar, la pérdida sería </a:t>
            </a:r>
          </a:p>
          <a:p>
            <a:pPr algn="just"/>
            <a:r>
              <a:rPr lang="es-ES" sz="1600" dirty="0" smtClean="0">
                <a:latin typeface="Berlin Sans FB" panose="020E0602020502020306" pitchFamily="34" charset="0"/>
              </a:rPr>
              <a:t>irreparable. Es aconsejable, por lo tanto, que las copias de seguridad no se encuentren </a:t>
            </a:r>
          </a:p>
          <a:p>
            <a:pPr algn="just"/>
            <a:r>
              <a:rPr lang="es-ES" sz="1600" dirty="0" smtClean="0">
                <a:latin typeface="Berlin Sans FB" panose="020E0602020502020306" pitchFamily="34" charset="0"/>
              </a:rPr>
              <a:t>en el mismo lugar físico que los ordenadores que respaldan</a:t>
            </a:r>
            <a:endParaRPr lang="es-ES" sz="1600" dirty="0">
              <a:latin typeface="Berlin Sans FB" panose="020E0602020502020306" pitchFamily="34" charset="0"/>
            </a:endParaRPr>
          </a:p>
        </p:txBody>
      </p:sp>
      <p:pic>
        <p:nvPicPr>
          <p:cNvPr id="5" name="4 Marcador de contenido" descr="111.gif"/>
          <p:cNvPicPr>
            <a:picLocks noGrp="1" noChangeAspect="1"/>
          </p:cNvPicPr>
          <p:nvPr>
            <p:ph sz="half" idx="1"/>
          </p:nvPr>
        </p:nvPicPr>
        <p:blipFill>
          <a:blip r:embed="rId3"/>
          <a:stretch>
            <a:fillRect/>
          </a:stretch>
        </p:blipFill>
        <p:spPr>
          <a:xfrm>
            <a:off x="5724128" y="1499290"/>
            <a:ext cx="3065563" cy="4500593"/>
          </a:xfrm>
          <a:prstGeom prst="rect">
            <a:avLst/>
          </a:prstGeom>
          <a:ln>
            <a:noFill/>
          </a:ln>
          <a:effectLst>
            <a:outerShdw blurRad="44450" dist="27940" dir="5400000" algn="ctr">
              <a:srgbClr val="000000">
                <a:alpha val="32000"/>
              </a:srgbClr>
            </a:outerShdw>
            <a:softEdge rad="112500"/>
          </a:effectLst>
          <a:scene3d>
            <a:camera prst="orthographicFront">
              <a:rot lat="0" lon="0" rev="0"/>
            </a:camera>
            <a:lightRig rig="balanced" dir="t">
              <a:rot lat="0" lon="0" rev="8700000"/>
            </a:lightRig>
          </a:scene3d>
          <a:sp3d>
            <a:bevelT w="190500" h="38100"/>
          </a:sp3d>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323528" y="548680"/>
            <a:ext cx="4032448" cy="839690"/>
          </a:xfrm>
        </p:spPr>
        <p:txBody>
          <a:bodyPr/>
          <a:lstStyle/>
          <a:p>
            <a:pPr algn="ctr"/>
            <a:r>
              <a:rPr lang="es-ES" b="1" dirty="0" smtClean="0">
                <a:solidFill>
                  <a:srgbClr val="FFC000"/>
                </a:solidFill>
                <a:latin typeface="Comic Sans MS" panose="030F0702030302020204" pitchFamily="66" charset="0"/>
              </a:rPr>
              <a:t>NORMAS PARA ARCHIVAR </a:t>
            </a:r>
            <a:endParaRPr lang="es-ES" b="1" dirty="0">
              <a:solidFill>
                <a:srgbClr val="FFC000"/>
              </a:solidFill>
              <a:latin typeface="Comic Sans MS" panose="030F0702030302020204" pitchFamily="66" charset="0"/>
            </a:endParaRPr>
          </a:p>
        </p:txBody>
      </p:sp>
      <p:sp>
        <p:nvSpPr>
          <p:cNvPr id="3" name="2 Marcador de texto"/>
          <p:cNvSpPr>
            <a:spLocks noGrp="1"/>
          </p:cNvSpPr>
          <p:nvPr>
            <p:ph type="body" idx="2"/>
          </p:nvPr>
        </p:nvSpPr>
        <p:spPr>
          <a:xfrm>
            <a:off x="179512" y="1556792"/>
            <a:ext cx="4464496" cy="4691608"/>
          </a:xfrm>
        </p:spPr>
        <p:txBody>
          <a:bodyPr>
            <a:normAutofit/>
          </a:bodyPr>
          <a:lstStyle/>
          <a:p>
            <a:pPr algn="just"/>
            <a:r>
              <a:rPr lang="es-ES" sz="1600" dirty="0" smtClean="0">
                <a:latin typeface="Berlin Sans FB" panose="020E0602020502020306" pitchFamily="34" charset="0"/>
              </a:rPr>
              <a:t>Los archivos de oficina o gestión están formados por los documentos producidos y recibidos por las oficinas en el desarrollo de las funciones y actividades que tienen encomendadas, y que son conservados para la toma de decisiones, apoyo en la tramitación de asuntos y defensa de derechos.</a:t>
            </a:r>
          </a:p>
          <a:p>
            <a:pPr algn="just"/>
            <a:r>
              <a:rPr lang="es-ES" sz="1600" dirty="0" smtClean="0">
                <a:latin typeface="Berlin Sans FB" panose="020E0602020502020306" pitchFamily="34" charset="0"/>
              </a:rPr>
              <a:t>Permite buscar un documento no dentro del expediente sino en la relación de contenido señalada en la carpeta.</a:t>
            </a:r>
          </a:p>
          <a:p>
            <a:pPr algn="just"/>
            <a:r>
              <a:rPr lang="es-ES" sz="1600" dirty="0" smtClean="0">
                <a:latin typeface="Berlin Sans FB" panose="020E0602020502020306" pitchFamily="34" charset="0"/>
              </a:rPr>
              <a:t>Al estar los documentos numerados se va a ellos directamente dentro de la carpeta.</a:t>
            </a:r>
          </a:p>
          <a:p>
            <a:pPr algn="just"/>
            <a:r>
              <a:rPr lang="es-ES" sz="1600" dirty="0" smtClean="0">
                <a:latin typeface="Berlin Sans FB" panose="020E0602020502020306" pitchFamily="34" charset="0"/>
              </a:rPr>
              <a:t>Con un simple vistazo a la cubierta de la carpeta se conocen los documentos que contiene y el estado de tramitación del expediente.</a:t>
            </a:r>
          </a:p>
          <a:p>
            <a:pPr algn="just"/>
            <a:r>
              <a:rPr lang="es-ES" sz="1600" dirty="0" smtClean="0">
                <a:latin typeface="Berlin Sans FB" panose="020E0602020502020306" pitchFamily="34" charset="0"/>
              </a:rPr>
              <a:t>Ayudará a reconstruir los expedientes en el caso de que se hubieran dispersados.</a:t>
            </a:r>
          </a:p>
          <a:p>
            <a:endParaRPr lang="es-ES" dirty="0"/>
          </a:p>
        </p:txBody>
      </p:sp>
      <p:pic>
        <p:nvPicPr>
          <p:cNvPr id="5" name="4 Marcador de contenido" descr="444.jpg"/>
          <p:cNvPicPr>
            <a:picLocks noGrp="1" noChangeAspect="1"/>
          </p:cNvPicPr>
          <p:nvPr>
            <p:ph sz="half" idx="1"/>
          </p:nvPr>
        </p:nvPicPr>
        <p:blipFill>
          <a:blip r:embed="rId3"/>
          <a:stretch>
            <a:fillRect/>
          </a:stretch>
        </p:blipFill>
        <p:spPr>
          <a:xfrm>
            <a:off x="5076056" y="1844824"/>
            <a:ext cx="3710215" cy="3857652"/>
          </a:xfrm>
          <a:prstGeom prst="rect">
            <a:avLst/>
          </a:prstGeom>
          <a:ln>
            <a:noFill/>
          </a:ln>
          <a:effectLst>
            <a:outerShdw blurRad="44450" dist="27940" dir="5400000" algn="ctr">
              <a:srgbClr val="000000">
                <a:alpha val="32000"/>
              </a:srgbClr>
            </a:outerShdw>
            <a:softEdge rad="112500"/>
          </a:effectLst>
          <a:scene3d>
            <a:camera prst="orthographicFront">
              <a:rot lat="0" lon="0" rev="0"/>
            </a:camera>
            <a:lightRig rig="balanced" dir="t">
              <a:rot lat="0" lon="0" rev="8700000"/>
            </a:lightRig>
          </a:scene3d>
          <a:sp3d>
            <a:bevelT w="190500" h="38100"/>
          </a:sp3d>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361764" y="908720"/>
            <a:ext cx="4462264" cy="1162050"/>
          </a:xfrm>
        </p:spPr>
        <p:txBody>
          <a:bodyPr/>
          <a:lstStyle/>
          <a:p>
            <a:pPr algn="ctr"/>
            <a:r>
              <a:rPr lang="es-ES" sz="2400" b="1" cap="all" dirty="0" smtClean="0">
                <a:solidFill>
                  <a:srgbClr val="FFC000"/>
                </a:solidFill>
                <a:latin typeface="Comic Sans MS" panose="030F0702030302020204" pitchFamily="66" charset="0"/>
              </a:rPr>
              <a:t>¿</a:t>
            </a:r>
            <a:r>
              <a:rPr lang="es-ES" sz="2400" b="1" cap="all" dirty="0" smtClean="0"/>
              <a:t> </a:t>
            </a:r>
            <a:r>
              <a:rPr lang="es-ES" sz="2000" b="1" cap="all" dirty="0" smtClean="0">
                <a:solidFill>
                  <a:srgbClr val="FFC000"/>
                </a:solidFill>
                <a:latin typeface="Comic Sans MS" panose="030F0702030302020204" pitchFamily="66" charset="0"/>
              </a:rPr>
              <a:t>que es un sistema software de gestión documental ?</a:t>
            </a:r>
            <a:endParaRPr lang="es-ES" sz="2000" b="1" cap="all" dirty="0">
              <a:solidFill>
                <a:srgbClr val="FFC000"/>
              </a:solidFill>
              <a:latin typeface="Comic Sans MS" panose="030F0702030302020204" pitchFamily="66" charset="0"/>
            </a:endParaRPr>
          </a:p>
        </p:txBody>
      </p:sp>
      <p:sp>
        <p:nvSpPr>
          <p:cNvPr id="3" name="2 Marcador de texto"/>
          <p:cNvSpPr>
            <a:spLocks noGrp="1"/>
          </p:cNvSpPr>
          <p:nvPr>
            <p:ph type="body" idx="2"/>
          </p:nvPr>
        </p:nvSpPr>
        <p:spPr>
          <a:xfrm>
            <a:off x="505780" y="2316482"/>
            <a:ext cx="4174232" cy="4572000"/>
          </a:xfrm>
        </p:spPr>
        <p:txBody>
          <a:bodyPr>
            <a:noAutofit/>
          </a:bodyPr>
          <a:lstStyle/>
          <a:p>
            <a:pPr algn="just"/>
            <a:r>
              <a:rPr lang="es-ES" sz="1600" dirty="0" smtClean="0">
                <a:latin typeface="Berlin Sans FB" panose="020E0602020502020306" pitchFamily="34" charset="0"/>
              </a:rPr>
              <a:t>Un software de gestión documental es una aplicación informática que permite el manejo, gestión, conservación, publicación y trabajo sobre documentos electrónicos (ya sean documentos escaneados o que se haya creado originalmente en digital). En países hispano-parlantes, utilizamos el término gestión documental, aunque con las características actuales de las empresas, es más correcto usar el término anglosajón Enterprise Content Management (gestión de contenidos empresariales), debido a que las empresas manejan un amplio tipo de activos digitales que no se corresponden exactamente con lo que conocemos como "documento" (Imágenes, vídeos, planos, libros, etc.).</a:t>
            </a:r>
            <a:endParaRPr lang="es-ES" sz="1600" dirty="0">
              <a:latin typeface="Berlin Sans FB" panose="020E0602020502020306" pitchFamily="34" charset="0"/>
            </a:endParaRPr>
          </a:p>
        </p:txBody>
      </p:sp>
      <p:pic>
        <p:nvPicPr>
          <p:cNvPr id="5" name="4 Marcador de contenido" descr="..........jpg"/>
          <p:cNvPicPr>
            <a:picLocks noGrp="1" noChangeAspect="1"/>
          </p:cNvPicPr>
          <p:nvPr>
            <p:ph sz="half" idx="1"/>
          </p:nvPr>
        </p:nvPicPr>
        <p:blipFill>
          <a:blip r:embed="rId3"/>
          <a:stretch>
            <a:fillRect/>
          </a:stretch>
        </p:blipFill>
        <p:spPr>
          <a:xfrm>
            <a:off x="5292080" y="2592264"/>
            <a:ext cx="3456384" cy="3429024"/>
          </a:xfrm>
          <a:prstGeom prst="rect">
            <a:avLst/>
          </a:prstGeom>
          <a:ln>
            <a:noFill/>
          </a:ln>
          <a:effectLst>
            <a:outerShdw blurRad="44450" dist="27940" dir="5400000" algn="ctr">
              <a:srgbClr val="000000">
                <a:alpha val="32000"/>
              </a:srgbClr>
            </a:outerShdw>
            <a:softEdge rad="112500"/>
          </a:effectLst>
          <a:scene3d>
            <a:camera prst="orthographicFront">
              <a:rot lat="0" lon="0" rev="0"/>
            </a:camera>
            <a:lightRig rig="balanced" dir="t">
              <a:rot lat="0" lon="0" rev="8700000"/>
            </a:lightRig>
          </a:scene3d>
          <a:sp3d>
            <a:bevelT w="190500" h="38100"/>
          </a:sp3d>
        </p:spPr>
      </p:pic>
    </p:spTree>
  </p:cSld>
  <p:clrMapOvr>
    <a:masterClrMapping/>
  </p:clrMapOvr>
  <p:transition spd="slow">
    <p:wheel spokes="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567</TotalTime>
  <Words>630</Words>
  <Application>Microsoft Office PowerPoint</Application>
  <PresentationFormat>Presentación en pantalla (4:3)</PresentationFormat>
  <Paragraphs>39</Paragraphs>
  <Slides>15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Berlin Sans FB</vt:lpstr>
      <vt:lpstr>Calibri</vt:lpstr>
      <vt:lpstr>Comic Sans MS</vt:lpstr>
      <vt:lpstr>Constantia</vt:lpstr>
      <vt:lpstr>Wingdings 2</vt:lpstr>
      <vt:lpstr>Flujo</vt:lpstr>
      <vt:lpstr>Centro docente Bartolomé mitre Sena</vt:lpstr>
      <vt:lpstr>  GESTION DOCUMENTAL </vt:lpstr>
      <vt:lpstr>RADICACION DE DOCUMENTOS</vt:lpstr>
      <vt:lpstr>    DEPURACION DE ARCHIVO </vt:lpstr>
      <vt:lpstr>ARCHIVO DIGITAL </vt:lpstr>
      <vt:lpstr>ARCHIVO FISICO </vt:lpstr>
      <vt:lpstr>la importancia de copias de seguridad </vt:lpstr>
      <vt:lpstr>NORMAS PARA ARCHIVAR </vt:lpstr>
      <vt:lpstr>¿ que es un sistema software de gestión documental ?</vt:lpstr>
      <vt:lpstr>Bases de datos documentales</vt:lpstr>
      <vt:lpstr>Ventajas</vt:lpstr>
      <vt:lpstr>Uso racional de los recursos</vt:lpstr>
      <vt:lpstr>Productividad y valor añadido</vt:lpstr>
      <vt:lpstr>DESVENTAJAS </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Centro docente Bartolomé mitre-sena</dc:title>
  <dc:creator>COMERCIO</dc:creator>
  <cp:lastModifiedBy>GERAL SUAREZ</cp:lastModifiedBy>
  <cp:revision>55</cp:revision>
  <dcterms:created xsi:type="dcterms:W3CDTF">2013-08-20T12:25:17Z</dcterms:created>
  <dcterms:modified xsi:type="dcterms:W3CDTF">2015-11-03T03:10:58Z</dcterms:modified>
</cp:coreProperties>
</file>