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72" r:id="rId2"/>
    <p:sldId id="258" r:id="rId3"/>
    <p:sldId id="262" r:id="rId4"/>
    <p:sldId id="259" r:id="rId5"/>
    <p:sldId id="260" r:id="rId6"/>
    <p:sldId id="261" r:id="rId7"/>
    <p:sldId id="263" r:id="rId8"/>
    <p:sldId id="264" r:id="rId9"/>
    <p:sldId id="269" r:id="rId10"/>
    <p:sldId id="265" r:id="rId11"/>
    <p:sldId id="268" r:id="rId12"/>
    <p:sldId id="270" r:id="rId13"/>
    <p:sldId id="276" r:id="rId14"/>
    <p:sldId id="277" r:id="rId15"/>
    <p:sldId id="278" r:id="rId1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20447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364666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DB1EB2-3AB4-4881-B324-781C77DDD085}" type="slidenum">
              <a:rPr lang="es-CO" smtClean="0"/>
              <a:t>‹Nº›</a:t>
            </a:fld>
            <a:endParaRPr lang="es-CO"/>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328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63334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DB1EB2-3AB4-4881-B324-781C77DDD085}" type="slidenum">
              <a:rPr lang="es-CO" smtClean="0"/>
              <a:t>‹Nº›</a:t>
            </a:fld>
            <a:endParaRPr lang="es-CO"/>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8959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233848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2447674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95621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86931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5F7B94-8E3F-46B5-89D5-788F4B6C3809}" type="datetimeFigureOut">
              <a:rPr lang="es-CO" smtClean="0"/>
              <a:t>02/11/2015</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42411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48955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5F7B94-8E3F-46B5-89D5-788F4B6C3809}" type="datetimeFigureOut">
              <a:rPr lang="es-CO" smtClean="0"/>
              <a:t>02/11/2015</a:t>
            </a:fld>
            <a:endParaRPr lang="es-CO"/>
          </a:p>
        </p:txBody>
      </p:sp>
      <p:sp>
        <p:nvSpPr>
          <p:cNvPr id="8" name="Footer Placeholder 7"/>
          <p:cNvSpPr>
            <a:spLocks noGrp="1"/>
          </p:cNvSpPr>
          <p:nvPr>
            <p:ph type="ftr" sz="quarter" idx="11"/>
          </p:nvPr>
        </p:nvSpPr>
        <p:spPr/>
        <p:txBody>
          <a:bodyPr/>
          <a:lstStyle/>
          <a:p>
            <a:endParaRPr lang="es-CO"/>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276395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C5F7B94-8E3F-46B5-89D5-788F4B6C3809}" type="datetimeFigureOut">
              <a:rPr lang="es-CO" smtClean="0"/>
              <a:t>02/11/2015</a:t>
            </a:fld>
            <a:endParaRPr lang="es-CO"/>
          </a:p>
        </p:txBody>
      </p:sp>
      <p:sp>
        <p:nvSpPr>
          <p:cNvPr id="4" name="Footer Placeholder 3"/>
          <p:cNvSpPr>
            <a:spLocks noGrp="1"/>
          </p:cNvSpPr>
          <p:nvPr>
            <p:ph type="ftr" sz="quarter" idx="11"/>
          </p:nvPr>
        </p:nvSpPr>
        <p:spPr/>
        <p:txBody>
          <a:bodyPr/>
          <a:lstStyle/>
          <a:p>
            <a:endParaRPr lang="es-CO"/>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237956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F7B94-8E3F-46B5-89D5-788F4B6C3809}" type="datetimeFigureOut">
              <a:rPr lang="es-CO" smtClean="0"/>
              <a:t>02/11/2015</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326403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132036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5F7B94-8E3F-46B5-89D5-788F4B6C3809}" type="datetimeFigureOut">
              <a:rPr lang="es-CO" smtClean="0"/>
              <a:t>02/11/2015</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DB1EB2-3AB4-4881-B324-781C77DDD085}" type="slidenum">
              <a:rPr lang="es-CO" smtClean="0"/>
              <a:t>‹Nº›</a:t>
            </a:fld>
            <a:endParaRPr lang="es-CO"/>
          </a:p>
        </p:txBody>
      </p:sp>
    </p:spTree>
    <p:extLst>
      <p:ext uri="{BB962C8B-B14F-4D97-AF65-F5344CB8AC3E}">
        <p14:creationId xmlns:p14="http://schemas.microsoft.com/office/powerpoint/2010/main" val="365222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C5F7B94-8E3F-46B5-89D5-788F4B6C3809}" type="datetimeFigureOut">
              <a:rPr lang="es-CO" smtClean="0"/>
              <a:t>02/11/2015</a:t>
            </a:fld>
            <a:endParaRPr lang="es-CO"/>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5DB1EB2-3AB4-4881-B324-781C77DDD085}" type="slidenum">
              <a:rPr lang="es-CO" smtClean="0"/>
              <a:t>‹Nº›</a:t>
            </a:fld>
            <a:endParaRPr lang="es-CO"/>
          </a:p>
        </p:txBody>
      </p:sp>
    </p:spTree>
    <p:extLst>
      <p:ext uri="{BB962C8B-B14F-4D97-AF65-F5344CB8AC3E}">
        <p14:creationId xmlns:p14="http://schemas.microsoft.com/office/powerpoint/2010/main" val="5724999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ángulo 1"/>
          <p:cNvSpPr/>
          <p:nvPr/>
        </p:nvSpPr>
        <p:spPr>
          <a:xfrm>
            <a:off x="395536" y="5661248"/>
            <a:ext cx="8384026" cy="1323439"/>
          </a:xfrm>
          <a:prstGeom prst="rect">
            <a:avLst/>
          </a:prstGeom>
          <a:noFill/>
        </p:spPr>
        <p:txBody>
          <a:bodyPr wrap="none" lIns="91440" tIns="45720" rIns="91440" bIns="45720">
            <a:spAutoFit/>
          </a:bodyPr>
          <a:lstStyle/>
          <a:p>
            <a:pPr algn="ctr"/>
            <a:r>
              <a:rPr lang="es-ES" sz="8000" b="1" cap="none" spc="0" dirty="0" smtClean="0">
                <a:ln w="57150">
                  <a:solidFill>
                    <a:srgbClr val="FFFF00"/>
                  </a:solidFill>
                  <a:prstDash val="solid"/>
                </a:ln>
                <a:solidFill>
                  <a:srgbClr val="FF0000"/>
                </a:solidFill>
                <a:effectLst>
                  <a:outerShdw dist="38100" dir="2640000" algn="bl" rotWithShape="0">
                    <a:schemeClr val="tx2">
                      <a:lumMod val="75000"/>
                    </a:schemeClr>
                  </a:outerShdw>
                </a:effectLst>
                <a:latin typeface="Bauhaus 93" panose="04030905020B02020C02" pitchFamily="82" charset="0"/>
              </a:rPr>
              <a:t>TALENTO HUMANO</a:t>
            </a:r>
            <a:endParaRPr lang="es-ES" sz="8000" b="1" cap="none" spc="0" dirty="0">
              <a:ln w="57150">
                <a:solidFill>
                  <a:srgbClr val="FFFF00"/>
                </a:solidFill>
                <a:prstDash val="solid"/>
              </a:ln>
              <a:solidFill>
                <a:srgbClr val="FF0000"/>
              </a:solidFill>
              <a:effectLst>
                <a:outerShdw dist="38100" dir="2640000" algn="bl" rotWithShape="0">
                  <a:schemeClr val="tx2">
                    <a:lumMod val="75000"/>
                  </a:schemeClr>
                </a:outerShdw>
              </a:effectLst>
              <a:latin typeface="Bauhaus 93" panose="04030905020B02020C02" pitchFamily="82" charset="0"/>
            </a:endParaRPr>
          </a:p>
        </p:txBody>
      </p:sp>
    </p:spTree>
    <p:extLst>
      <p:ext uri="{BB962C8B-B14F-4D97-AF65-F5344CB8AC3E}">
        <p14:creationId xmlns:p14="http://schemas.microsoft.com/office/powerpoint/2010/main" val="136128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4860032" cy="1143000"/>
          </a:xfrm>
        </p:spPr>
        <p:txBody>
          <a:bodyPr/>
          <a:lstStyle/>
          <a:p>
            <a:pPr algn="ctr"/>
            <a:r>
              <a:rPr lang="es-ES_tradnl" b="1" dirty="0" smtClean="0">
                <a:solidFill>
                  <a:srgbClr val="FF0000"/>
                </a:solidFill>
                <a:latin typeface="Berlin Sans FB Demi" panose="020E0802020502020306" pitchFamily="34" charset="0"/>
              </a:rPr>
              <a:t>PAUSAS ACTIVAS</a:t>
            </a:r>
            <a:endParaRPr lang="es-ES_tradnl" b="1" dirty="0">
              <a:solidFill>
                <a:srgbClr val="FF0000"/>
              </a:solidFill>
              <a:latin typeface="Berlin Sans FB Demi" panose="020E0802020502020306" pitchFamily="34" charset="0"/>
            </a:endParaRPr>
          </a:p>
        </p:txBody>
      </p:sp>
      <p:sp>
        <p:nvSpPr>
          <p:cNvPr id="3" name="2 Marcador de contenido"/>
          <p:cNvSpPr>
            <a:spLocks noGrp="1"/>
          </p:cNvSpPr>
          <p:nvPr>
            <p:ph sz="half" idx="1"/>
          </p:nvPr>
        </p:nvSpPr>
        <p:spPr>
          <a:xfrm>
            <a:off x="132077" y="1336204"/>
            <a:ext cx="3503819" cy="3308518"/>
          </a:xfrm>
        </p:spPr>
        <p:txBody>
          <a:bodyPr>
            <a:normAutofit/>
          </a:bodyPr>
          <a:lstStyle/>
          <a:p>
            <a:pPr algn="just"/>
            <a:r>
              <a:rPr lang="es-ES_tradnl" dirty="0">
                <a:solidFill>
                  <a:schemeClr val="tx1"/>
                </a:solidFill>
                <a:latin typeface="Berlin Sans FB Demi" panose="020E0802020502020306" pitchFamily="34" charset="0"/>
              </a:rPr>
              <a:t>Entre los métodos más usados en las compañías están las pausas activas, las cuales consisten en suspensiones lúdicas no mayores a 10 minutos durante la jornada laboral y lo recomendable es hacerlas  mínimo dos veces al día, dependiendo de la función de cada empleado. </a:t>
            </a:r>
          </a:p>
          <a:p>
            <a:endParaRPr lang="es-ES_tradnl"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2160" y="260648"/>
            <a:ext cx="2736304" cy="6381328"/>
          </a:xfrm>
          <a:prstGeom prst="rect">
            <a:avLst/>
          </a:prstGeom>
          <a:ln w="228600" cap="sq" cmpd="thickThin">
            <a:solidFill>
              <a:srgbClr val="000000"/>
            </a:solidFill>
            <a:prstDash val="solid"/>
            <a:miter lim="800000"/>
          </a:ln>
          <a:effectLst>
            <a:innerShdw blurRad="76200">
              <a:srgbClr val="000000"/>
            </a:innerShdw>
          </a:effectLst>
        </p:spPr>
      </p:pic>
      <p:sp>
        <p:nvSpPr>
          <p:cNvPr id="6" name="2 Marcador de contenido"/>
          <p:cNvSpPr txBox="1">
            <a:spLocks/>
          </p:cNvSpPr>
          <p:nvPr/>
        </p:nvSpPr>
        <p:spPr>
          <a:xfrm>
            <a:off x="1753344" y="4667534"/>
            <a:ext cx="3657600" cy="20927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_tradnl" dirty="0" smtClean="0">
                <a:latin typeface="Berlin Sans FB Demi" panose="020E0802020502020306" pitchFamily="34" charset="0"/>
              </a:rPr>
              <a:t>El objetivo principal de estas actividades es revitalizar el cuerpo y la mente, además  ayudan a liberar al trabajador de su rutina</a:t>
            </a:r>
          </a:p>
          <a:p>
            <a:endParaRPr lang="es-ES_tradnl" dirty="0"/>
          </a:p>
        </p:txBody>
      </p:sp>
    </p:spTree>
    <p:extLst>
      <p:ext uri="{BB962C8B-B14F-4D97-AF65-F5344CB8AC3E}">
        <p14:creationId xmlns:p14="http://schemas.microsoft.com/office/powerpoint/2010/main" val="59644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82246"/>
            <a:ext cx="7467600" cy="1143000"/>
          </a:xfrm>
        </p:spPr>
        <p:txBody>
          <a:bodyPr/>
          <a:lstStyle/>
          <a:p>
            <a:pPr algn="ctr"/>
            <a:r>
              <a:rPr lang="es-ES_tradnl" b="1" dirty="0" smtClean="0">
                <a:solidFill>
                  <a:srgbClr val="FF0000"/>
                </a:solidFill>
                <a:latin typeface="Berlin Sans FB Demi" panose="020E0802020502020306" pitchFamily="34" charset="0"/>
              </a:rPr>
              <a:t>Trabajo en equipo</a:t>
            </a:r>
            <a:endParaRPr lang="es-ES_tradnl" b="1" dirty="0">
              <a:solidFill>
                <a:srgbClr val="FF0000"/>
              </a:solidFill>
              <a:latin typeface="Berlin Sans FB Demi" panose="020E0802020502020306" pitchFamily="34" charset="0"/>
            </a:endParaRPr>
          </a:p>
        </p:txBody>
      </p:sp>
      <p:sp>
        <p:nvSpPr>
          <p:cNvPr id="3" name="2 Marcador de contenido"/>
          <p:cNvSpPr>
            <a:spLocks noGrp="1"/>
          </p:cNvSpPr>
          <p:nvPr>
            <p:ph sz="half" idx="1"/>
          </p:nvPr>
        </p:nvSpPr>
        <p:spPr/>
        <p:txBody>
          <a:bodyPr>
            <a:normAutofit/>
          </a:bodyPr>
          <a:lstStyle/>
          <a:p>
            <a:pPr algn="just"/>
            <a:r>
              <a:rPr lang="es-ES_tradnl" dirty="0">
                <a:solidFill>
                  <a:schemeClr val="tx1"/>
                </a:solidFill>
                <a:latin typeface="Berlin Sans FB Demi" panose="020E0802020502020306" pitchFamily="34" charset="0"/>
              </a:rPr>
              <a:t>E</a:t>
            </a:r>
            <a:r>
              <a:rPr lang="es-ES_tradnl" dirty="0" smtClean="0">
                <a:solidFill>
                  <a:schemeClr val="tx1"/>
                </a:solidFill>
                <a:latin typeface="Berlin Sans FB Demi" panose="020E0802020502020306" pitchFamily="34" charset="0"/>
              </a:rPr>
              <a:t>s </a:t>
            </a:r>
            <a:r>
              <a:rPr lang="es-ES_tradnl" dirty="0">
                <a:solidFill>
                  <a:schemeClr val="tx1"/>
                </a:solidFill>
                <a:latin typeface="Berlin Sans FB Demi" panose="020E0802020502020306" pitchFamily="34" charset="0"/>
              </a:rPr>
              <a:t>una de las condiciones de trabajo de tipo psicológico que más influye en los trabajadores de forma positiva porque permite que haya compañerismo. Puede dar muy buenos resultados, ya que normalmente genera entusiasmo y produce satisfacción en las tareas recomendadas.</a:t>
            </a:r>
          </a:p>
        </p:txBody>
      </p:sp>
      <p:pic>
        <p:nvPicPr>
          <p:cNvPr id="5" name="4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65440" y="3949080"/>
            <a:ext cx="3878560" cy="2908920"/>
          </a:xfrm>
          <a:ln>
            <a:solidFill>
              <a:schemeClr val="accent2"/>
            </a:solidFill>
          </a:ln>
        </p:spPr>
      </p:pic>
    </p:spTree>
    <p:extLst>
      <p:ext uri="{BB962C8B-B14F-4D97-AF65-F5344CB8AC3E}">
        <p14:creationId xmlns:p14="http://schemas.microsoft.com/office/powerpoint/2010/main" val="1219198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b="1" dirty="0" smtClean="0">
                <a:solidFill>
                  <a:srgbClr val="FF0000"/>
                </a:solidFill>
                <a:latin typeface="Berlin Sans FB Demi" panose="020E0802020502020306" pitchFamily="34" charset="0"/>
              </a:rPr>
              <a:t>Manejo ético personal</a:t>
            </a:r>
            <a:endParaRPr lang="es-ES_tradnl" b="1" dirty="0">
              <a:solidFill>
                <a:srgbClr val="FF0000"/>
              </a:solidFill>
              <a:latin typeface="Berlin Sans FB Demi" panose="020E0802020502020306" pitchFamily="34" charset="0"/>
            </a:endParaRPr>
          </a:p>
        </p:txBody>
      </p:sp>
      <p:sp>
        <p:nvSpPr>
          <p:cNvPr id="3" name="2 Marcador de contenido"/>
          <p:cNvSpPr>
            <a:spLocks noGrp="1"/>
          </p:cNvSpPr>
          <p:nvPr>
            <p:ph sz="half" idx="1"/>
          </p:nvPr>
        </p:nvSpPr>
        <p:spPr>
          <a:xfrm>
            <a:off x="1207839" y="2117109"/>
            <a:ext cx="3197531" cy="3767397"/>
          </a:xfrm>
        </p:spPr>
        <p:txBody>
          <a:bodyPr/>
          <a:lstStyle/>
          <a:p>
            <a:pPr marL="0" indent="0" algn="just">
              <a:buNone/>
            </a:pPr>
            <a:r>
              <a:rPr lang="es-ES_tradnl" dirty="0" smtClean="0">
                <a:solidFill>
                  <a:schemeClr val="tx1"/>
                </a:solidFill>
                <a:latin typeface="Berlin Sans FB Demi" panose="020E0802020502020306" pitchFamily="34" charset="0"/>
              </a:rPr>
              <a:t>Es </a:t>
            </a:r>
            <a:r>
              <a:rPr lang="es-ES_tradnl" dirty="0">
                <a:solidFill>
                  <a:schemeClr val="tx1"/>
                </a:solidFill>
                <a:latin typeface="Berlin Sans FB Demi" panose="020E0802020502020306" pitchFamily="34" charset="0"/>
              </a:rPr>
              <a:t>la decisión que uno como individuo o como persona realiza para escoger la opción buena o la opción mala, de acuerdo a los valores y la formación de cada persona.</a:t>
            </a: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307" y="2136705"/>
            <a:ext cx="3197093" cy="2444423"/>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9" name="5 Marcador de contenido"/>
          <p:cNvSpPr txBox="1">
            <a:spLocks/>
          </p:cNvSpPr>
          <p:nvPr/>
        </p:nvSpPr>
        <p:spPr>
          <a:xfrm>
            <a:off x="323528" y="5297635"/>
            <a:ext cx="8496944" cy="15350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_tradnl" dirty="0" smtClean="0">
                <a:solidFill>
                  <a:schemeClr val="tx1"/>
                </a:solidFill>
                <a:latin typeface="Berlin Sans FB Demi" panose="020E0802020502020306" pitchFamily="34" charset="0"/>
              </a:rPr>
              <a:t>La profesión puede definirse como “la actividad personal, puesta de una manera estable y honrada al servicio de los demás y en beneficio propio, a impulsos de la propia vocación y con la dignidad que corresponde a la persona humana”.</a:t>
            </a:r>
            <a:endParaRPr lang="es-ES_tradnl"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801212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484785"/>
            <a:ext cx="8548813" cy="5243368"/>
          </a:xfrm>
          <a:prstGeom prst="rect">
            <a:avLst/>
          </a:prstGeom>
        </p:spPr>
      </p:pic>
      <p:sp>
        <p:nvSpPr>
          <p:cNvPr id="3" name="2 Marcador de contenido"/>
          <p:cNvSpPr>
            <a:spLocks noGrp="1"/>
          </p:cNvSpPr>
          <p:nvPr>
            <p:ph idx="1"/>
          </p:nvPr>
        </p:nvSpPr>
        <p:spPr>
          <a:xfrm>
            <a:off x="584264" y="2204864"/>
            <a:ext cx="7992888" cy="4176464"/>
          </a:xfrm>
        </p:spPr>
        <p:txBody>
          <a:bodyPr/>
          <a:lstStyle/>
          <a:p>
            <a:pPr algn="just"/>
            <a:r>
              <a:rPr lang="es-CO" dirty="0"/>
              <a:t> </a:t>
            </a:r>
            <a:r>
              <a:rPr lang="es-CO" sz="2000" b="1" dirty="0">
                <a:solidFill>
                  <a:schemeClr val="tx1"/>
                </a:solidFill>
                <a:latin typeface="Berlin Sans FB Demi" panose="020E0802020502020306" pitchFamily="34" charset="0"/>
              </a:rPr>
              <a:t>Es un conjunto de procedimientos orientado a atraer candidatos potencialmente calificados y capaces de ocupar cargos dentro de la organización. Es en esencia un sistema de información mediante el cual la organización divulga y ofrece al mercado de recursos humanos las oportunidades de empleo que pretende </a:t>
            </a:r>
            <a:r>
              <a:rPr lang="es-CO" sz="2000" b="1" dirty="0" smtClean="0">
                <a:solidFill>
                  <a:schemeClr val="tx1"/>
                </a:solidFill>
                <a:latin typeface="Berlin Sans FB Demi" panose="020E0802020502020306" pitchFamily="34" charset="0"/>
              </a:rPr>
              <a:t>llenar.</a:t>
            </a:r>
            <a:endParaRPr lang="es-CO" sz="2000" b="1" dirty="0">
              <a:solidFill>
                <a:schemeClr val="tx1"/>
              </a:solidFill>
              <a:latin typeface="Berlin Sans FB Demi" panose="020E0802020502020306" pitchFamily="34" charset="0"/>
            </a:endParaRPr>
          </a:p>
          <a:p>
            <a:pPr marL="0" indent="0">
              <a:buNone/>
            </a:pPr>
            <a:endParaRPr lang="es-CO" dirty="0"/>
          </a:p>
        </p:txBody>
      </p:sp>
      <p:sp>
        <p:nvSpPr>
          <p:cNvPr id="2" name="CuadroTexto 1"/>
          <p:cNvSpPr txBox="1"/>
          <p:nvPr/>
        </p:nvSpPr>
        <p:spPr>
          <a:xfrm>
            <a:off x="1547664" y="764704"/>
            <a:ext cx="7029488" cy="646331"/>
          </a:xfrm>
          <a:prstGeom prst="rect">
            <a:avLst/>
          </a:prstGeom>
          <a:noFill/>
        </p:spPr>
        <p:txBody>
          <a:bodyPr wrap="none" rtlCol="0">
            <a:spAutoFit/>
          </a:bodyPr>
          <a:lstStyle/>
          <a:p>
            <a:r>
              <a:rPr lang="es-ES" sz="3600" dirty="0" smtClean="0">
                <a:solidFill>
                  <a:schemeClr val="accent6">
                    <a:lumMod val="75000"/>
                  </a:schemeClr>
                </a:solidFill>
                <a:latin typeface="Berlin Sans FB Demi" panose="020E0802020502020306" pitchFamily="34" charset="0"/>
              </a:rPr>
              <a:t>RECLUTAMIENTO DE PERSONAL</a:t>
            </a:r>
            <a:endParaRPr lang="es-ES" sz="3600" dirty="0">
              <a:solidFill>
                <a:schemeClr val="accent6">
                  <a:lumMod val="75000"/>
                </a:schemeClr>
              </a:solidFill>
              <a:latin typeface="Berlin Sans FB Demi" panose="020E0802020502020306" pitchFamily="34" charset="0"/>
            </a:endParaRPr>
          </a:p>
        </p:txBody>
      </p:sp>
    </p:spTree>
    <p:extLst>
      <p:ext uri="{BB962C8B-B14F-4D97-AF65-F5344CB8AC3E}">
        <p14:creationId xmlns:p14="http://schemas.microsoft.com/office/powerpoint/2010/main" val="6491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 </a:t>
            </a:r>
          </a:p>
        </p:txBody>
      </p:sp>
      <p:sp>
        <p:nvSpPr>
          <p:cNvPr id="3" name="2 Marcador de contenido"/>
          <p:cNvSpPr>
            <a:spLocks noGrp="1"/>
          </p:cNvSpPr>
          <p:nvPr>
            <p:ph idx="1"/>
          </p:nvPr>
        </p:nvSpPr>
        <p:spPr>
          <a:xfrm>
            <a:off x="1066800" y="1403047"/>
            <a:ext cx="7467600" cy="5266313"/>
          </a:xfrm>
        </p:spPr>
        <p:txBody>
          <a:bodyPr>
            <a:normAutofit/>
          </a:bodyPr>
          <a:lstStyle/>
          <a:p>
            <a:pPr marL="0" indent="0">
              <a:buNone/>
            </a:pPr>
            <a:r>
              <a:rPr lang="es-CO" sz="3600" dirty="0">
                <a:solidFill>
                  <a:srgbClr val="FF0000"/>
                </a:solidFill>
              </a:rPr>
              <a:t>RECLUTAMIENTO </a:t>
            </a:r>
            <a:r>
              <a:rPr lang="es-CO" sz="3600" dirty="0" smtClean="0">
                <a:solidFill>
                  <a:srgbClr val="FF0000"/>
                </a:solidFill>
              </a:rPr>
              <a:t>INTERNO</a:t>
            </a:r>
          </a:p>
          <a:p>
            <a:pPr marL="0" indent="0">
              <a:buNone/>
            </a:pPr>
            <a:endParaRPr lang="es-CO" sz="3600" dirty="0">
              <a:solidFill>
                <a:srgbClr val="FF0000"/>
              </a:solidFill>
            </a:endParaRPr>
          </a:p>
          <a:p>
            <a:pPr marL="0" indent="0" algn="just">
              <a:buNone/>
            </a:pPr>
            <a:r>
              <a:rPr lang="es-CO" dirty="0"/>
              <a:t> </a:t>
            </a:r>
            <a:r>
              <a:rPr lang="es-CO" dirty="0" smtClean="0">
                <a:solidFill>
                  <a:schemeClr val="tx1"/>
                </a:solidFill>
                <a:latin typeface="Berlin Sans FB Demi" panose="020E0802020502020306" pitchFamily="34" charset="0"/>
              </a:rPr>
              <a:t>El </a:t>
            </a:r>
            <a:r>
              <a:rPr lang="es-CO" dirty="0">
                <a:solidFill>
                  <a:schemeClr val="tx1"/>
                </a:solidFill>
                <a:latin typeface="Berlin Sans FB Demi" panose="020E0802020502020306" pitchFamily="34" charset="0"/>
              </a:rPr>
              <a:t>reclutamiento es interno cuando, al presentarse determinada vacante, la empresa intenta llenarla mediante la reubicación de los empleados, los cuales pueden ser ascendidos (movimiento vertical) o transferidos (movimiento horizontal) o trasferidos con promoción (movimiento diagonal).</a:t>
            </a:r>
          </a:p>
          <a:p>
            <a:endParaRPr lang="es-CO" dirty="0"/>
          </a:p>
          <a:p>
            <a:pPr marL="0" indent="0">
              <a:buNone/>
            </a:pPr>
            <a:endParaRPr lang="es-CO" dirty="0"/>
          </a:p>
        </p:txBody>
      </p:sp>
      <p:sp>
        <p:nvSpPr>
          <p:cNvPr id="5" name="3 Rectángulo"/>
          <p:cNvSpPr/>
          <p:nvPr/>
        </p:nvSpPr>
        <p:spPr>
          <a:xfrm>
            <a:off x="1077714" y="79608"/>
            <a:ext cx="7128792" cy="1323439"/>
          </a:xfrm>
          <a:prstGeom prst="rect">
            <a:avLst/>
          </a:prstGeom>
        </p:spPr>
        <p:txBody>
          <a:bodyPr wrap="square">
            <a:spAutoFit/>
          </a:bodyPr>
          <a:lstStyle/>
          <a:p>
            <a:pPr algn="ctr"/>
            <a:r>
              <a:rPr lang="es-CO" sz="4000" b="1" dirty="0">
                <a:solidFill>
                  <a:srgbClr val="FF0000"/>
                </a:solidFill>
              </a:rPr>
              <a:t>CLASES DE RECLUTAMIENTOS</a:t>
            </a:r>
          </a:p>
        </p:txBody>
      </p:sp>
    </p:spTree>
    <p:extLst>
      <p:ext uri="{BB962C8B-B14F-4D97-AF65-F5344CB8AC3E}">
        <p14:creationId xmlns:p14="http://schemas.microsoft.com/office/powerpoint/2010/main" val="57166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66784" y="548680"/>
            <a:ext cx="6589199" cy="1280890"/>
          </a:xfrm>
        </p:spPr>
        <p:txBody>
          <a:bodyPr/>
          <a:lstStyle/>
          <a:p>
            <a:pPr algn="ctr"/>
            <a:r>
              <a:rPr lang="es-CO" dirty="0">
                <a:solidFill>
                  <a:srgbClr val="FF0000"/>
                </a:solidFill>
                <a:latin typeface="Berlin Sans FB Demi" panose="020E0802020502020306" pitchFamily="34" charset="0"/>
              </a:rPr>
              <a:t>RECLUTAMIENTO EXTERNO</a:t>
            </a:r>
            <a:r>
              <a:rPr lang="es-CO" dirty="0">
                <a:latin typeface="Berlin Sans FB Demi" panose="020E0802020502020306" pitchFamily="34" charset="0"/>
              </a:rPr>
              <a:t/>
            </a:r>
            <a:br>
              <a:rPr lang="es-CO" dirty="0">
                <a:latin typeface="Berlin Sans FB Demi" panose="020E0802020502020306" pitchFamily="34" charset="0"/>
              </a:rPr>
            </a:br>
            <a:endParaRPr lang="es-CO" dirty="0">
              <a:latin typeface="Berlin Sans FB Demi" panose="020E0802020502020306" pitchFamily="34" charset="0"/>
            </a:endParaRPr>
          </a:p>
        </p:txBody>
      </p:sp>
      <p:sp>
        <p:nvSpPr>
          <p:cNvPr id="3" name="2 Marcador de contenido"/>
          <p:cNvSpPr>
            <a:spLocks noGrp="1"/>
          </p:cNvSpPr>
          <p:nvPr>
            <p:ph idx="1"/>
          </p:nvPr>
        </p:nvSpPr>
        <p:spPr>
          <a:xfrm>
            <a:off x="827584" y="2132856"/>
            <a:ext cx="7467600" cy="2220852"/>
          </a:xfrm>
        </p:spPr>
        <p:txBody>
          <a:bodyPr/>
          <a:lstStyle/>
          <a:p>
            <a:pPr marL="0" indent="0" algn="just">
              <a:buNone/>
            </a:pPr>
            <a:r>
              <a:rPr lang="es-CO" dirty="0" smtClean="0">
                <a:solidFill>
                  <a:schemeClr val="tx1"/>
                </a:solidFill>
                <a:latin typeface="Berlin Sans FB Demi" panose="020E0802020502020306" pitchFamily="34" charset="0"/>
              </a:rPr>
              <a:t>El </a:t>
            </a:r>
            <a:r>
              <a:rPr lang="es-CO" dirty="0">
                <a:solidFill>
                  <a:schemeClr val="tx1"/>
                </a:solidFill>
                <a:latin typeface="Berlin Sans FB Demi" panose="020E0802020502020306" pitchFamily="34" charset="0"/>
              </a:rPr>
              <a:t>reclutamiento es externo cuando al existir determinada vacante, una organización intenta llenarla con personas extrañas, vale decir, con candidatos externos atraídos por las técnicas de reclutamiento.</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253534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788024" y="1855970"/>
            <a:ext cx="3197531" cy="4320710"/>
          </a:xfrm>
        </p:spPr>
        <p:txBody>
          <a:bodyPr>
            <a:normAutofit fontScale="92500" lnSpcReduction="20000"/>
          </a:bodyPr>
          <a:lstStyle/>
          <a:p>
            <a:endParaRPr lang="es-CO" dirty="0"/>
          </a:p>
          <a:p>
            <a:pPr algn="just"/>
            <a:r>
              <a:rPr lang="es-CO" b="1" dirty="0">
                <a:solidFill>
                  <a:schemeClr val="tx1">
                    <a:lumMod val="95000"/>
                    <a:lumOff val="5000"/>
                  </a:schemeClr>
                </a:solidFill>
                <a:latin typeface="Berlin Sans FB Demi" panose="020E0802020502020306" pitchFamily="34" charset="0"/>
              </a:rPr>
              <a:t>La gestión del talento humano es un área muy sensible a la mentalidad que predomina en las organizaciones. Es contingente y situacional, pues depende de aspectos como la cultura de cada organización, la estructural organizacional adoptada, las características del contexto ambiental, el negocio de la organización, la tecnología utilizada, los procesos internos y otra infinidad de variables importantes.</a:t>
            </a:r>
          </a:p>
          <a:p>
            <a:endParaRPr lang="es-CO" dirty="0"/>
          </a:p>
          <a:p>
            <a:endParaRPr lang="es-CO" dirty="0"/>
          </a:p>
          <a:p>
            <a:endParaRPr lang="es-CO"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512" y="0"/>
            <a:ext cx="8964488" cy="1440161"/>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204864"/>
            <a:ext cx="3622923" cy="36229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578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chemeClr val="accent1">
                    <a:lumMod val="75000"/>
                  </a:schemeClr>
                </a:solidFill>
                <a:effectLst>
                  <a:outerShdw blurRad="38100" dist="38100" dir="2700000" algn="tl">
                    <a:srgbClr val="000000">
                      <a:alpha val="43137"/>
                    </a:srgbClr>
                  </a:outerShdw>
                </a:effectLst>
              </a:rPr>
              <a:t>Salud ocupacional</a:t>
            </a:r>
          </a:p>
        </p:txBody>
      </p:sp>
      <p:sp>
        <p:nvSpPr>
          <p:cNvPr id="3" name="2 Marcador de contenido"/>
          <p:cNvSpPr>
            <a:spLocks noGrp="1"/>
          </p:cNvSpPr>
          <p:nvPr>
            <p:ph sz="half" idx="1"/>
          </p:nvPr>
        </p:nvSpPr>
        <p:spPr>
          <a:xfrm>
            <a:off x="827584" y="2068968"/>
            <a:ext cx="3197531" cy="3767397"/>
          </a:xfrm>
        </p:spPr>
        <p:txBody>
          <a:bodyPr>
            <a:normAutofit lnSpcReduction="10000"/>
          </a:bodyPr>
          <a:lstStyle/>
          <a:p>
            <a:pPr algn="just"/>
            <a:r>
              <a:rPr lang="es-CO" dirty="0">
                <a:solidFill>
                  <a:schemeClr val="tx1">
                    <a:lumMod val="95000"/>
                    <a:lumOff val="5000"/>
                  </a:schemeClr>
                </a:solidFill>
                <a:latin typeface="Berlin Sans FB Demi" panose="020E0802020502020306" pitchFamily="34" charset="0"/>
              </a:rPr>
              <a:t>Crear ambientes saludables y seguros para sus colaboradores, es una labor en la cual se han enfocado las empresas colombianas, apoyadas por las ARP y los programas de medicina preventiva. La salud ocupacional se encarga de proteger, conservar y mejorar la salud de las personas en su entorno laboral. </a:t>
            </a:r>
          </a:p>
          <a:p>
            <a:endParaRPr lang="es-CO" dirty="0"/>
          </a:p>
          <a:p>
            <a:endParaRPr lang="es-CO"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556792"/>
            <a:ext cx="3839109" cy="4248472"/>
          </a:xfrm>
        </p:spPr>
      </p:pic>
    </p:spTree>
    <p:extLst>
      <p:ext uri="{BB962C8B-B14F-4D97-AF65-F5344CB8AC3E}">
        <p14:creationId xmlns:p14="http://schemas.microsoft.com/office/powerpoint/2010/main" val="2994459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00"/>
                </a:solidFill>
              </a:rPr>
              <a:t>PROBLEMAS</a:t>
            </a:r>
            <a:endParaRPr lang="es-CO" b="1" dirty="0">
              <a:solidFill>
                <a:srgbClr val="FF0000"/>
              </a:solidFill>
            </a:endParaRPr>
          </a:p>
        </p:txBody>
      </p:sp>
      <p:sp>
        <p:nvSpPr>
          <p:cNvPr id="3" name="2 Marcador de contenido"/>
          <p:cNvSpPr>
            <a:spLocks noGrp="1"/>
          </p:cNvSpPr>
          <p:nvPr>
            <p:ph idx="1"/>
          </p:nvPr>
        </p:nvSpPr>
        <p:spPr>
          <a:xfrm>
            <a:off x="1187625" y="2133600"/>
            <a:ext cx="7346776" cy="3777622"/>
          </a:xfrm>
        </p:spPr>
        <p:txBody>
          <a:bodyPr>
            <a:normAutofit fontScale="85000" lnSpcReduction="10000"/>
          </a:bodyPr>
          <a:lstStyle/>
          <a:p>
            <a:pPr marL="0" indent="0">
              <a:buNone/>
            </a:pPr>
            <a:r>
              <a:rPr lang="es-CO" dirty="0" smtClean="0">
                <a:solidFill>
                  <a:schemeClr val="tx1">
                    <a:lumMod val="95000"/>
                    <a:lumOff val="5000"/>
                  </a:schemeClr>
                </a:solidFill>
                <a:latin typeface="Bauhaus 93" panose="04030905020B02020C02" pitchFamily="82" charset="0"/>
              </a:rPr>
              <a:t>Los </a:t>
            </a:r>
            <a:r>
              <a:rPr lang="es-CO" dirty="0">
                <a:solidFill>
                  <a:schemeClr val="tx1">
                    <a:lumMod val="95000"/>
                    <a:lumOff val="5000"/>
                  </a:schemeClr>
                </a:solidFill>
                <a:latin typeface="Bauhaus 93" panose="04030905020B02020C02" pitchFamily="82" charset="0"/>
              </a:rPr>
              <a:t>problemas de salud ocupacional ocurren en el trabajo o a causa del tipo de trabajo que realiza. Estos problemas pueden incluir:</a:t>
            </a:r>
          </a:p>
          <a:p>
            <a:pPr marL="0" indent="0">
              <a:buNone/>
            </a:pPr>
            <a:endParaRPr lang="es-CO" dirty="0">
              <a:solidFill>
                <a:schemeClr val="tx1">
                  <a:lumMod val="95000"/>
                  <a:lumOff val="5000"/>
                </a:schemeClr>
              </a:solidFill>
              <a:latin typeface="Bauhaus 93" panose="04030905020B02020C02" pitchFamily="82" charset="0"/>
            </a:endParaRPr>
          </a:p>
          <a:p>
            <a:r>
              <a:rPr lang="es-CO" dirty="0">
                <a:solidFill>
                  <a:schemeClr val="tx1">
                    <a:lumMod val="95000"/>
                    <a:lumOff val="5000"/>
                  </a:schemeClr>
                </a:solidFill>
                <a:latin typeface="Bauhaus 93" panose="04030905020B02020C02" pitchFamily="82" charset="0"/>
              </a:rPr>
              <a:t>•    Cortaduras, fracturas, torceduras y distensiones o amputaciones </a:t>
            </a:r>
          </a:p>
          <a:p>
            <a:r>
              <a:rPr lang="es-CO" dirty="0">
                <a:solidFill>
                  <a:schemeClr val="tx1">
                    <a:lumMod val="95000"/>
                    <a:lumOff val="5000"/>
                  </a:schemeClr>
                </a:solidFill>
                <a:latin typeface="Bauhaus 93" panose="04030905020B02020C02" pitchFamily="82" charset="0"/>
              </a:rPr>
              <a:t>•    Trastornos por movimientos repetitivos </a:t>
            </a:r>
          </a:p>
          <a:p>
            <a:r>
              <a:rPr lang="es-CO" dirty="0">
                <a:solidFill>
                  <a:schemeClr val="tx1">
                    <a:lumMod val="95000"/>
                    <a:lumOff val="5000"/>
                  </a:schemeClr>
                </a:solidFill>
                <a:latin typeface="Bauhaus 93" panose="04030905020B02020C02" pitchFamily="82" charset="0"/>
              </a:rPr>
              <a:t>•    Problemas con el oído causados por la exposición al ruido </a:t>
            </a:r>
          </a:p>
          <a:p>
            <a:r>
              <a:rPr lang="es-CO" dirty="0">
                <a:solidFill>
                  <a:schemeClr val="tx1">
                    <a:lumMod val="95000"/>
                    <a:lumOff val="5000"/>
                  </a:schemeClr>
                </a:solidFill>
                <a:latin typeface="Bauhaus 93" panose="04030905020B02020C02" pitchFamily="82" charset="0"/>
              </a:rPr>
              <a:t>•    Problemas de la vista o incluso ceguera </a:t>
            </a:r>
          </a:p>
          <a:p>
            <a:r>
              <a:rPr lang="es-CO" dirty="0">
                <a:solidFill>
                  <a:schemeClr val="tx1">
                    <a:lumMod val="95000"/>
                    <a:lumOff val="5000"/>
                  </a:schemeClr>
                </a:solidFill>
                <a:latin typeface="Bauhaus 93" panose="04030905020B02020C02" pitchFamily="82" charset="0"/>
              </a:rPr>
              <a:t>•    Enfermedad causada por respirar, tocar o ingerir sustancias antihigiénicas </a:t>
            </a:r>
          </a:p>
          <a:p>
            <a:r>
              <a:rPr lang="es-CO" dirty="0">
                <a:solidFill>
                  <a:schemeClr val="tx1">
                    <a:lumMod val="95000"/>
                    <a:lumOff val="5000"/>
                  </a:schemeClr>
                </a:solidFill>
                <a:latin typeface="Bauhaus 93" panose="04030905020B02020C02" pitchFamily="82" charset="0"/>
              </a:rPr>
              <a:t>•    Enfermedad causada por la exposición a la radiación </a:t>
            </a:r>
          </a:p>
          <a:p>
            <a:r>
              <a:rPr lang="es-CO" dirty="0">
                <a:solidFill>
                  <a:schemeClr val="tx1">
                    <a:lumMod val="95000"/>
                    <a:lumOff val="5000"/>
                  </a:schemeClr>
                </a:solidFill>
                <a:latin typeface="Bauhaus 93" panose="04030905020B02020C02" pitchFamily="82" charset="0"/>
              </a:rPr>
              <a:t>•    Exposición a gérmenes en lugares relacionados con el cuidado de la salud</a:t>
            </a:r>
          </a:p>
          <a:p>
            <a:pPr marL="0" indent="0">
              <a:buNone/>
            </a:pPr>
            <a:r>
              <a:rPr lang="es-CO" dirty="0" smtClean="0">
                <a:solidFill>
                  <a:schemeClr val="tx1">
                    <a:lumMod val="95000"/>
                    <a:lumOff val="5000"/>
                  </a:schemeClr>
                </a:solidFill>
                <a:latin typeface="Bauhaus 93" panose="04030905020B02020C02" pitchFamily="82" charset="0"/>
              </a:rPr>
              <a:t> </a:t>
            </a:r>
            <a:endParaRPr lang="es-CO" dirty="0">
              <a:solidFill>
                <a:schemeClr val="tx1">
                  <a:lumMod val="95000"/>
                  <a:lumOff val="5000"/>
                </a:schemeClr>
              </a:solidFill>
              <a:latin typeface="Bauhaus 93" panose="04030905020B02020C02" pitchFamily="82" charset="0"/>
            </a:endParaRPr>
          </a:p>
          <a:p>
            <a:pPr marL="0" indent="0">
              <a:buNone/>
            </a:pPr>
            <a:endParaRPr lang="es-CO" dirty="0"/>
          </a:p>
        </p:txBody>
      </p:sp>
    </p:spTree>
    <p:extLst>
      <p:ext uri="{BB962C8B-B14F-4D97-AF65-F5344CB8AC3E}">
        <p14:creationId xmlns:p14="http://schemas.microsoft.com/office/powerpoint/2010/main" val="2181706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7467600" cy="5709248"/>
          </a:xfrm>
        </p:spPr>
        <p:txBody>
          <a:bodyPr/>
          <a:lstStyle/>
          <a:p>
            <a:pPr marL="0" indent="0">
              <a:buNone/>
            </a:pPr>
            <a:r>
              <a:rPr lang="es-CO" dirty="0" smtClean="0">
                <a:latin typeface="Berlin Sans FB Demi" panose="020E0802020502020306" pitchFamily="34" charset="0"/>
              </a:rPr>
              <a:t>                                             </a:t>
            </a:r>
            <a:r>
              <a:rPr lang="es-CO" sz="3200" b="1" dirty="0" smtClean="0">
                <a:solidFill>
                  <a:srgbClr val="FF0000"/>
                </a:solidFill>
                <a:latin typeface="Berlin Sans FB Demi" panose="020E0802020502020306" pitchFamily="34" charset="0"/>
              </a:rPr>
              <a:t>SOLUCION</a:t>
            </a:r>
          </a:p>
          <a:p>
            <a:pPr algn="just"/>
            <a:r>
              <a:rPr lang="es-CO" dirty="0" smtClean="0">
                <a:solidFill>
                  <a:schemeClr val="tx1"/>
                </a:solidFill>
                <a:latin typeface="Berlin Sans FB Demi" panose="020E0802020502020306" pitchFamily="34" charset="0"/>
              </a:rPr>
              <a:t>Una </a:t>
            </a:r>
            <a:r>
              <a:rPr lang="es-CO" dirty="0">
                <a:solidFill>
                  <a:schemeClr val="tx1"/>
                </a:solidFill>
                <a:latin typeface="Berlin Sans FB Demi" panose="020E0802020502020306" pitchFamily="34" charset="0"/>
              </a:rPr>
              <a:t>buena seguridad en el trabajo y la prevención pueden reducir sus riesgos de estos problemas. Procure mantenerse en buen estado físico, reduzca el estrés, prepare adecuadamente su área de trabajo y use el equipo y la ropa adecuada.</a:t>
            </a:r>
          </a:p>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3789040"/>
            <a:ext cx="3038475" cy="1752600"/>
          </a:xfrm>
          <a:prstGeom prst="rect">
            <a:avLst/>
          </a:prstGeom>
          <a:ln w="228600" cap="sq" cmpd="thickThin">
            <a:solidFill>
              <a:srgbClr val="FF0000"/>
            </a:solidFill>
            <a:prstDash val="solid"/>
            <a:miter lim="800000"/>
          </a:ln>
          <a:effectLst>
            <a:innerShdw blurRad="76200">
              <a:srgbClr val="000000"/>
            </a:innerShdw>
          </a:effectLst>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024" y="3050116"/>
            <a:ext cx="2827176" cy="3230448"/>
          </a:xfrm>
          <a:prstGeom prst="rect">
            <a:avLst/>
          </a:prstGeom>
          <a:ln w="2286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356075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CO" dirty="0" smtClean="0">
                <a:solidFill>
                  <a:srgbClr val="FF0000"/>
                </a:solidFill>
                <a:latin typeface="Berlin Sans FB Demi" panose="020E0802020502020306" pitchFamily="34" charset="0"/>
              </a:rPr>
              <a:t>Riesgo </a:t>
            </a:r>
            <a:r>
              <a:rPr lang="es-CO" dirty="0">
                <a:solidFill>
                  <a:srgbClr val="FF0000"/>
                </a:solidFill>
                <a:latin typeface="Berlin Sans FB Demi" panose="020E0802020502020306" pitchFamily="34" charset="0"/>
              </a:rPr>
              <a:t>Ocupacional</a:t>
            </a:r>
            <a:br>
              <a:rPr lang="es-CO" dirty="0">
                <a:solidFill>
                  <a:srgbClr val="FF0000"/>
                </a:solidFill>
                <a:latin typeface="Berlin Sans FB Demi" panose="020E0802020502020306" pitchFamily="34" charset="0"/>
              </a:rPr>
            </a:br>
            <a:endParaRPr lang="es-CO" dirty="0">
              <a:solidFill>
                <a:srgbClr val="FF0000"/>
              </a:solidFill>
              <a:latin typeface="Berlin Sans FB Demi" panose="020E0802020502020306" pitchFamily="34" charset="0"/>
            </a:endParaRPr>
          </a:p>
        </p:txBody>
      </p:sp>
      <p:sp>
        <p:nvSpPr>
          <p:cNvPr id="3" name="2 Marcador de contenido"/>
          <p:cNvSpPr>
            <a:spLocks noGrp="1"/>
          </p:cNvSpPr>
          <p:nvPr>
            <p:ph sz="half" idx="1"/>
          </p:nvPr>
        </p:nvSpPr>
        <p:spPr>
          <a:xfrm>
            <a:off x="971600" y="2060848"/>
            <a:ext cx="3456384" cy="4536504"/>
          </a:xfrm>
        </p:spPr>
        <p:txBody>
          <a:bodyPr>
            <a:normAutofit lnSpcReduction="10000"/>
          </a:bodyPr>
          <a:lstStyle/>
          <a:p>
            <a:endParaRPr lang="es-CO" dirty="0"/>
          </a:p>
          <a:p>
            <a:pPr algn="just"/>
            <a:r>
              <a:rPr lang="es-CO" dirty="0">
                <a:solidFill>
                  <a:schemeClr val="tx1"/>
                </a:solidFill>
                <a:latin typeface="Berlin Sans FB Demi" panose="020E0802020502020306" pitchFamily="34" charset="0"/>
              </a:rPr>
              <a:t>Puede ser definido como la posibilidad de ocurrencia de un evento en el ambiente de trabajo, de características negativas (produzca daño) y con consecuencia de diferente severidad; este evento puede ser generado por una condición de trabajo directa, indirecta o confluente, capaz de desencadenar alguna perturbación en la salud o integridad física del trabajador como también daños materiales, equipos.</a:t>
            </a:r>
          </a:p>
          <a:p>
            <a:endParaRPr lang="es-CO" dirty="0"/>
          </a:p>
          <a:p>
            <a:endParaRPr lang="es-CO" dirty="0"/>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2852936"/>
            <a:ext cx="3240360" cy="3384376"/>
          </a:xfrm>
          <a:prstGeom prst="rect">
            <a:avLst/>
          </a:prstGeom>
          <a:ln w="228600" cap="sq" cmpd="thickThin">
            <a:solidFill>
              <a:schemeClr val="accent6"/>
            </a:solidFill>
            <a:prstDash val="solid"/>
            <a:miter lim="800000"/>
          </a:ln>
          <a:effectLst>
            <a:innerShdw blurRad="76200">
              <a:srgbClr val="000000"/>
            </a:innerShdw>
          </a:effectLst>
        </p:spPr>
      </p:pic>
    </p:spTree>
    <p:extLst>
      <p:ext uri="{BB962C8B-B14F-4D97-AF65-F5344CB8AC3E}">
        <p14:creationId xmlns:p14="http://schemas.microsoft.com/office/powerpoint/2010/main" val="3569799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67744" y="346029"/>
            <a:ext cx="7467600" cy="1143000"/>
          </a:xfrm>
        </p:spPr>
        <p:txBody>
          <a:bodyPr>
            <a:normAutofit fontScale="90000"/>
          </a:bodyPr>
          <a:lstStyle/>
          <a:p>
            <a:r>
              <a:rPr lang="es-CO" b="1" dirty="0">
                <a:solidFill>
                  <a:srgbClr val="FF0000"/>
                </a:solidFill>
                <a:latin typeface="Berlin Sans FB Demi" panose="020E0802020502020306" pitchFamily="34" charset="0"/>
              </a:rPr>
              <a:t>Factores de </a:t>
            </a:r>
            <a:r>
              <a:rPr lang="es-CO" b="1" dirty="0" smtClean="0">
                <a:solidFill>
                  <a:srgbClr val="FF0000"/>
                </a:solidFill>
                <a:latin typeface="Berlin Sans FB Demi" panose="020E0802020502020306" pitchFamily="34" charset="0"/>
              </a:rPr>
              <a:t>Riesgo</a:t>
            </a:r>
            <a:r>
              <a:rPr lang="es-CO" dirty="0"/>
              <a:t/>
            </a:r>
            <a:br>
              <a:rPr lang="es-CO" dirty="0"/>
            </a:br>
            <a:endParaRPr lang="es-CO" dirty="0"/>
          </a:p>
        </p:txBody>
      </p:sp>
      <p:sp>
        <p:nvSpPr>
          <p:cNvPr id="6" name="5 Marcador de contenido"/>
          <p:cNvSpPr>
            <a:spLocks noGrp="1"/>
          </p:cNvSpPr>
          <p:nvPr>
            <p:ph idx="1"/>
          </p:nvPr>
        </p:nvSpPr>
        <p:spPr>
          <a:xfrm>
            <a:off x="683568" y="836712"/>
            <a:ext cx="7467600" cy="4873752"/>
          </a:xfrm>
        </p:spPr>
        <p:txBody>
          <a:bodyPr>
            <a:normAutofit/>
          </a:bodyPr>
          <a:lstStyle/>
          <a:p>
            <a:endParaRPr lang="es-CO" sz="1700" dirty="0"/>
          </a:p>
          <a:p>
            <a:pPr algn="just"/>
            <a:r>
              <a:rPr lang="es-CO" sz="1700" dirty="0">
                <a:solidFill>
                  <a:schemeClr val="tx1"/>
                </a:solidFill>
                <a:latin typeface="Berlin Sans FB Demi" panose="020E0802020502020306" pitchFamily="34" charset="0"/>
              </a:rPr>
              <a:t>Es el elemento o el conjunto de variables que están presentes en las condiciones de trabajo y que puede originar una disminución en el nivel de salud del trabajador.</a:t>
            </a:r>
          </a:p>
          <a:p>
            <a:pPr marL="0" indent="0" algn="just">
              <a:buNone/>
            </a:pPr>
            <a:endParaRPr lang="es-CO" sz="1700" dirty="0">
              <a:solidFill>
                <a:schemeClr val="tx1"/>
              </a:solidFill>
              <a:latin typeface="Berlin Sans FB Demi" panose="020E0802020502020306" pitchFamily="34" charset="0"/>
            </a:endParaRPr>
          </a:p>
          <a:p>
            <a:pPr algn="just"/>
            <a:r>
              <a:rPr lang="es-CO" sz="1700" dirty="0">
                <a:solidFill>
                  <a:schemeClr val="tx1"/>
                </a:solidFill>
                <a:latin typeface="Berlin Sans FB Demi" panose="020E0802020502020306" pitchFamily="34" charset="0"/>
              </a:rPr>
              <a:t>Los factores de riesgos se han clasificado en 4 grupos:</a:t>
            </a:r>
          </a:p>
          <a:p>
            <a:pPr algn="just"/>
            <a:endParaRPr lang="es-CO" sz="1700" dirty="0">
              <a:solidFill>
                <a:schemeClr val="tx1"/>
              </a:solidFill>
              <a:latin typeface="Berlin Sans FB Demi" panose="020E0802020502020306" pitchFamily="34" charset="0"/>
            </a:endParaRPr>
          </a:p>
          <a:p>
            <a:pPr algn="just"/>
            <a:r>
              <a:rPr lang="es-CO" sz="1700" dirty="0">
                <a:solidFill>
                  <a:schemeClr val="tx1"/>
                </a:solidFill>
                <a:latin typeface="Berlin Sans FB Demi" panose="020E0802020502020306" pitchFamily="34" charset="0"/>
              </a:rPr>
              <a:t>■Condiciones de seguridad</a:t>
            </a:r>
          </a:p>
          <a:p>
            <a:pPr algn="just"/>
            <a:r>
              <a:rPr lang="es-CO" sz="1700" dirty="0">
                <a:solidFill>
                  <a:schemeClr val="tx1"/>
                </a:solidFill>
                <a:latin typeface="Berlin Sans FB Demi" panose="020E0802020502020306" pitchFamily="34" charset="0"/>
              </a:rPr>
              <a:t>■Medio ambiente físico del trabajo</a:t>
            </a:r>
          </a:p>
          <a:p>
            <a:pPr algn="just"/>
            <a:r>
              <a:rPr lang="es-CO" sz="1700" dirty="0">
                <a:solidFill>
                  <a:schemeClr val="tx1"/>
                </a:solidFill>
                <a:latin typeface="Berlin Sans FB Demi" panose="020E0802020502020306" pitchFamily="34" charset="0"/>
              </a:rPr>
              <a:t>■ Contaminantes químicos y biológicos</a:t>
            </a:r>
          </a:p>
          <a:p>
            <a:pPr algn="just"/>
            <a:r>
              <a:rPr lang="es-CO" sz="1700" dirty="0">
                <a:solidFill>
                  <a:schemeClr val="tx1"/>
                </a:solidFill>
                <a:latin typeface="Berlin Sans FB Demi" panose="020E0802020502020306" pitchFamily="34" charset="0"/>
              </a:rPr>
              <a:t>■Carga de trabajo</a:t>
            </a:r>
          </a:p>
          <a:p>
            <a:pPr algn="just"/>
            <a:endParaRPr lang="es-CO" dirty="0">
              <a:solidFill>
                <a:schemeClr val="tx1"/>
              </a:solidFill>
              <a:latin typeface="Berlin Sans FB Demi" panose="020E0802020502020306" pitchFamily="34" charset="0"/>
            </a:endParaRPr>
          </a:p>
        </p:txBody>
      </p:sp>
      <p:pic>
        <p:nvPicPr>
          <p:cNvPr id="8" name="7 Marcador de contenido"/>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975968" y="4648426"/>
            <a:ext cx="4967288" cy="2124075"/>
          </a:xfrm>
          <a:prstGeom prst="rect">
            <a:avLst/>
          </a:prstGeom>
          <a:ln w="228600" cap="sq" cmpd="thickThin">
            <a:solidFill>
              <a:srgbClr val="FFFF00"/>
            </a:solidFill>
            <a:prstDash val="solid"/>
            <a:miter lim="800000"/>
          </a:ln>
          <a:effectLst>
            <a:innerShdw blurRad="76200">
              <a:srgbClr val="000000"/>
            </a:innerShdw>
          </a:effectLst>
        </p:spPr>
      </p:pic>
    </p:spTree>
    <p:extLst>
      <p:ext uri="{BB962C8B-B14F-4D97-AF65-F5344CB8AC3E}">
        <p14:creationId xmlns:p14="http://schemas.microsoft.com/office/powerpoint/2010/main" val="3972598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solidFill>
                  <a:srgbClr val="FF0000"/>
                </a:solidFill>
                <a:latin typeface="Berlin Sans FB Demi" panose="020E0802020502020306" pitchFamily="34" charset="0"/>
              </a:rPr>
              <a:t>ENFERMEDAD PROFESIONAL</a:t>
            </a:r>
            <a:endParaRPr lang="es-ES_tradnl" dirty="0">
              <a:solidFill>
                <a:srgbClr val="FF0000"/>
              </a:solidFill>
              <a:latin typeface="Berlin Sans FB Demi" panose="020E0802020502020306" pitchFamily="34" charset="0"/>
            </a:endParaRPr>
          </a:p>
        </p:txBody>
      </p:sp>
      <p:sp>
        <p:nvSpPr>
          <p:cNvPr id="3" name="2 Marcador de contenido"/>
          <p:cNvSpPr>
            <a:spLocks noGrp="1"/>
          </p:cNvSpPr>
          <p:nvPr>
            <p:ph idx="1"/>
          </p:nvPr>
        </p:nvSpPr>
        <p:spPr>
          <a:xfrm>
            <a:off x="971601" y="2133600"/>
            <a:ext cx="3168352" cy="3777622"/>
          </a:xfrm>
        </p:spPr>
        <p:txBody>
          <a:bodyPr>
            <a:normAutofit/>
          </a:bodyPr>
          <a:lstStyle/>
          <a:p>
            <a:pPr marL="0" indent="0" algn="just">
              <a:buNone/>
            </a:pPr>
            <a:r>
              <a:rPr lang="es-ES_tradnl" dirty="0" smtClean="0">
                <a:solidFill>
                  <a:schemeClr val="tx1"/>
                </a:solidFill>
                <a:latin typeface="Berlin Sans FB Demi" panose="020E0802020502020306" pitchFamily="34" charset="0"/>
              </a:rPr>
              <a:t>Es aquella causada de una materia directa por el ejercicio de la profesión o el trabajo que realice una persona, o como consecuencia de un accidente de trabajo, produciendo desde incapacidad hasta la muerte.</a:t>
            </a:r>
            <a:endParaRPr lang="es-ES_tradnl" dirty="0">
              <a:solidFill>
                <a:schemeClr val="tx1"/>
              </a:solidFill>
              <a:latin typeface="Berlin Sans FB Demi" panose="020E0802020502020306" pitchFamily="34" charset="0"/>
            </a:endParaRPr>
          </a:p>
        </p:txBody>
      </p:sp>
      <p:pic>
        <p:nvPicPr>
          <p:cNvPr id="5" name="Imagen 4"/>
          <p:cNvPicPr>
            <a:picLocks noChangeAspect="1"/>
          </p:cNvPicPr>
          <p:nvPr/>
        </p:nvPicPr>
        <p:blipFill>
          <a:blip r:embed="rId2"/>
          <a:stretch>
            <a:fillRect/>
          </a:stretch>
        </p:blipFill>
        <p:spPr>
          <a:xfrm>
            <a:off x="4572000" y="1700808"/>
            <a:ext cx="4104456" cy="4742491"/>
          </a:xfrm>
          <a:prstGeom prst="rect">
            <a:avLst/>
          </a:prstGeom>
          <a:ln w="2286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3329828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42416" y="836712"/>
            <a:ext cx="7467600" cy="1143000"/>
          </a:xfrm>
        </p:spPr>
        <p:txBody>
          <a:bodyPr>
            <a:normAutofit/>
          </a:bodyPr>
          <a:lstStyle/>
          <a:p>
            <a:r>
              <a:rPr lang="es-ES_tradnl" sz="2400" b="1" dirty="0" smtClean="0">
                <a:solidFill>
                  <a:srgbClr val="FF0000"/>
                </a:solidFill>
                <a:latin typeface="Berlin Sans FB Demi" panose="020E0802020502020306" pitchFamily="34" charset="0"/>
              </a:rPr>
              <a:t>IMPLEMENTOS DE SEGURIDAD LABORAL</a:t>
            </a:r>
            <a:endParaRPr lang="es-ES_tradnl" sz="2400" b="1" dirty="0">
              <a:solidFill>
                <a:srgbClr val="FF0000"/>
              </a:solidFill>
              <a:latin typeface="Berlin Sans FB Demi" panose="020E0802020502020306" pitchFamily="34" charset="0"/>
            </a:endParaRPr>
          </a:p>
        </p:txBody>
      </p:sp>
      <p:sp>
        <p:nvSpPr>
          <p:cNvPr id="3" name="2 Marcador de contenido"/>
          <p:cNvSpPr>
            <a:spLocks noGrp="1"/>
          </p:cNvSpPr>
          <p:nvPr>
            <p:ph sz="half" idx="1"/>
          </p:nvPr>
        </p:nvSpPr>
        <p:spPr>
          <a:xfrm>
            <a:off x="1942416" y="2136706"/>
            <a:ext cx="5725928" cy="3767397"/>
          </a:xfrm>
        </p:spPr>
        <p:txBody>
          <a:bodyPr>
            <a:normAutofit/>
          </a:bodyPr>
          <a:lstStyle/>
          <a:p>
            <a:pPr algn="just"/>
            <a:r>
              <a:rPr lang="es-ES_tradnl" b="1" dirty="0">
                <a:solidFill>
                  <a:schemeClr val="tx1"/>
                </a:solidFill>
                <a:latin typeface="Berlin Sans FB Demi" panose="020E0802020502020306" pitchFamily="34" charset="0"/>
              </a:rPr>
              <a:t>Se entiende por EPI, cualquier equipo destinado a ser llevado o sujetado por el trabajador para </a:t>
            </a:r>
            <a:r>
              <a:rPr lang="es-ES_tradnl" b="1" dirty="0" smtClean="0">
                <a:solidFill>
                  <a:schemeClr val="tx1"/>
                </a:solidFill>
                <a:latin typeface="Berlin Sans FB Demi" panose="020E0802020502020306" pitchFamily="34" charset="0"/>
              </a:rPr>
              <a:t>que </a:t>
            </a:r>
            <a:r>
              <a:rPr lang="es-ES_tradnl" b="1" dirty="0">
                <a:solidFill>
                  <a:schemeClr val="tx1"/>
                </a:solidFill>
                <a:latin typeface="Berlin Sans FB Demi" panose="020E0802020502020306" pitchFamily="34" charset="0"/>
              </a:rPr>
              <a:t>lo proteja de uno o más riesgos que puedan amenazar su seguridad y/o su salud, así como </a:t>
            </a:r>
            <a:r>
              <a:rPr lang="es-ES_tradnl" b="1" dirty="0" smtClean="0">
                <a:solidFill>
                  <a:schemeClr val="tx1"/>
                </a:solidFill>
                <a:latin typeface="Berlin Sans FB Demi" panose="020E0802020502020306" pitchFamily="34" charset="0"/>
              </a:rPr>
              <a:t>cualquier </a:t>
            </a:r>
            <a:r>
              <a:rPr lang="es-ES_tradnl" b="1" dirty="0">
                <a:solidFill>
                  <a:schemeClr val="tx1"/>
                </a:solidFill>
                <a:latin typeface="Berlin Sans FB Demi" panose="020E0802020502020306" pitchFamily="34" charset="0"/>
              </a:rPr>
              <a:t>complemento destinado al mismo fin.</a:t>
            </a:r>
          </a:p>
        </p:txBody>
      </p:sp>
    </p:spTree>
    <p:extLst>
      <p:ext uri="{BB962C8B-B14F-4D97-AF65-F5344CB8AC3E}">
        <p14:creationId xmlns:p14="http://schemas.microsoft.com/office/powerpoint/2010/main" val="2041930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352</TotalTime>
  <Words>817</Words>
  <Application>Microsoft Office PowerPoint</Application>
  <PresentationFormat>Presentación en pantalla (4:3)</PresentationFormat>
  <Paragraphs>53</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Bauhaus 93</vt:lpstr>
      <vt:lpstr>Berlin Sans FB Demi</vt:lpstr>
      <vt:lpstr>Century Gothic</vt:lpstr>
      <vt:lpstr>Wingdings 3</vt:lpstr>
      <vt:lpstr>Espiral</vt:lpstr>
      <vt:lpstr>Presentación de PowerPoint</vt:lpstr>
      <vt:lpstr>Presentación de PowerPoint</vt:lpstr>
      <vt:lpstr>Salud ocupacional</vt:lpstr>
      <vt:lpstr>PROBLEMAS</vt:lpstr>
      <vt:lpstr>Presentación de PowerPoint</vt:lpstr>
      <vt:lpstr>Riesgo Ocupacional </vt:lpstr>
      <vt:lpstr>Factores de Riesgo </vt:lpstr>
      <vt:lpstr>ENFERMEDAD PROFESIONAL</vt:lpstr>
      <vt:lpstr>IMPLEMENTOS DE SEGURIDAD LABORAL</vt:lpstr>
      <vt:lpstr>PAUSAS ACTIVAS</vt:lpstr>
      <vt:lpstr>Trabajo en equipo</vt:lpstr>
      <vt:lpstr>Manejo ético personal</vt:lpstr>
      <vt:lpstr>Presentación de PowerPoint</vt:lpstr>
      <vt:lpstr> </vt:lpstr>
      <vt:lpstr>RECLUTAMIENTO EXTERNO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Tecnico en asistencia administrativa</dc:title>
  <dc:creator>COMERCIO</dc:creator>
  <cp:lastModifiedBy>GERAL SUAREZ</cp:lastModifiedBy>
  <cp:revision>28</cp:revision>
  <dcterms:created xsi:type="dcterms:W3CDTF">2013-08-20T12:39:29Z</dcterms:created>
  <dcterms:modified xsi:type="dcterms:W3CDTF">2015-11-03T03:06:23Z</dcterms:modified>
</cp:coreProperties>
</file>